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28" r:id="rId3"/>
    <p:sldId id="343" r:id="rId4"/>
    <p:sldId id="350" r:id="rId5"/>
    <p:sldId id="282" r:id="rId6"/>
    <p:sldId id="301" r:id="rId7"/>
    <p:sldId id="314" r:id="rId8"/>
    <p:sldId id="259" r:id="rId9"/>
    <p:sldId id="342" r:id="rId10"/>
    <p:sldId id="268" r:id="rId11"/>
    <p:sldId id="316" r:id="rId12"/>
    <p:sldId id="331" r:id="rId13"/>
    <p:sldId id="332" r:id="rId14"/>
    <p:sldId id="333" r:id="rId15"/>
    <p:sldId id="348" r:id="rId16"/>
    <p:sldId id="349" r:id="rId17"/>
    <p:sldId id="334" r:id="rId18"/>
    <p:sldId id="335" r:id="rId19"/>
    <p:sldId id="336" r:id="rId20"/>
    <p:sldId id="337" r:id="rId21"/>
    <p:sldId id="347" r:id="rId22"/>
    <p:sldId id="338" r:id="rId23"/>
    <p:sldId id="339" r:id="rId24"/>
    <p:sldId id="346" r:id="rId25"/>
    <p:sldId id="351" r:id="rId26"/>
    <p:sldId id="340" r:id="rId27"/>
    <p:sldId id="341" r:id="rId28"/>
    <p:sldId id="31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aveen" initials="P" lastIdx="1" clrIdx="0">
    <p:extLst>
      <p:ext uri="{19B8F6BF-5375-455C-9EA6-DF929625EA0E}">
        <p15:presenceInfo xmlns:p15="http://schemas.microsoft.com/office/powerpoint/2012/main" userId="Prave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5D913C"/>
    <a:srgbClr val="787878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78315" autoAdjust="0"/>
  </p:normalViewPr>
  <p:slideViewPr>
    <p:cSldViewPr snapToGrid="0">
      <p:cViewPr varScale="1">
        <p:scale>
          <a:sx n="119" d="100"/>
          <a:sy n="119" d="100"/>
        </p:scale>
        <p:origin x="2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459C0-323D-CA4A-9AC1-6CD743E8DB57}" type="datetimeFigureOut">
              <a:rPr lang="en-US" smtClean="0"/>
              <a:t>2020-06-08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E69DD-8050-D64F-AFBD-720554571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E69DD-8050-D64F-AFBD-720554571A9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159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E69DD-8050-D64F-AFBD-720554571A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50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0C0E-1FE2-4BF8-A1A7-B4A3C3EC8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52A1DF-96F6-4654-809C-5E80CD19B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9A570-D359-4C24-BC66-FA7A72D0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953C4-E345-4F42-A3FA-C3487DBF0DF5}" type="datetime1">
              <a:rPr lang="en-US" smtClean="0"/>
              <a:t>2020-06-08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904CD-5B5F-429F-9D0B-A26149091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2E70B-1E60-4758-8627-B78B83F77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42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D753A-BC33-4630-89D2-4EF2F2F04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2BF5CF-35AC-4220-A6A9-95C104A0AD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790BC-93FF-48D5-AE9C-4DA5868C2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2C8C-445A-CC48-B49D-F5609507F8EE}" type="datetime1">
              <a:rPr lang="en-US" smtClean="0"/>
              <a:t>2020-06-08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376D5-A18C-4F5F-BE2B-A6333028D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DB82A-B959-4F01-82DE-7973BCC2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63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97606B-31BB-42F6-910A-8126E4439E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681999-12D8-4B23-B15B-7406CA468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34C2C-78C6-486A-8337-6DBB25B14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DF8C-FC76-E04C-A7E0-D57AB3D6100A}" type="datetime1">
              <a:rPr lang="en-US" smtClean="0"/>
              <a:t>2020-06-08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8D65C-DE1D-45E2-8EB8-7874381BA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F119C-0A81-4334-8BA9-E52A9230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89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15289-C280-4BF6-A69A-218660C08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CB07A-E083-471B-827A-E453BE86A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51A80-A342-4806-A82D-AE099B0DC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74C8-DDE6-5240-BDD4-DE9336351C24}" type="datetime1">
              <a:rPr lang="en-US" smtClean="0"/>
              <a:t>2020-06-08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01DF9-A152-4433-B246-32C2F5B5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B7DDA-FF4B-42B3-9EA8-1B9C5F27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5718" y="6356349"/>
            <a:ext cx="2743200" cy="3651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fld id="{A5CC2150-AAC8-453C-A112-E1BFA82E9E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94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43966-6EB9-4D1E-98C1-A8808512F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69C87-871A-4055-A35A-842D186B1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7A86B-9D59-4131-ABDE-1405F9CE6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3901C-9F72-E042-8DF4-EA83D488CB01}" type="datetime1">
              <a:rPr lang="en-US" smtClean="0"/>
              <a:t>2020-06-08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12AC8-7523-41DA-A19B-FF0BCF42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FE3CB-17E3-4E0F-A3CF-A1A25D20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8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A5E54-58DF-4F90-AC22-8C02DC156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F81F5-7A1D-44AD-95B5-09373E33A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DAEA28-B8ED-441C-ACA9-D108F8AED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2EB35B-A78E-43F9-A251-F8BD81758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E3A5-B30D-5E4E-9E30-9EFEB5FA7AB9}" type="datetime1">
              <a:rPr lang="en-US" smtClean="0"/>
              <a:t>2020-06-08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C91B4-40BA-4FB1-BAA9-6CB2AD052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C2CEA-D213-4224-93CB-2FA7E392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43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F15C1-20D9-4618-B05D-1F39872DA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B1C96-335F-4E86-948A-2EEFF2EED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53BD5A-F0E4-4F40-AF06-3C8E3F952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5C708-E154-4BFD-A988-8F388A53FA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20C85E-6AE5-40A5-8E84-E68D0F2E72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49CD3D-A869-4E20-8DBF-EEA556533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C2488-1F70-C24F-ADE7-FE8B8B69A0B4}" type="datetime1">
              <a:rPr lang="en-US" smtClean="0"/>
              <a:t>2020-06-08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BA8A7D-A6C3-4A40-BD58-55F6D25C7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FD89C-75F6-44D7-B9E8-6D84B5C52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5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90318-C052-41DB-98CD-CDBAE5877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FA1A36-4580-4218-B0D5-C462C8BE1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228D-0DDD-9243-A96F-ABD28AC5F964}" type="datetime1">
              <a:rPr lang="en-US" smtClean="0"/>
              <a:t>2020-06-08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241308-3A80-436E-AA28-475547044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6C13D-4D75-45D7-ACF5-993DEE988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3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C04C1-5EF9-4269-8BE5-912D59339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1A04-1986-F04E-9465-36C2481C1773}" type="datetime1">
              <a:rPr lang="en-US" smtClean="0"/>
              <a:t>2020-06-08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E6C3F-A477-4EA4-A4A5-5C18798E3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B32D0-2B93-4928-9E84-A5FC44915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85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061ED-AE66-4B1D-920A-46E022543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E31DE-DF17-45EA-80A0-7CE8803F7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6E449-CFFF-4DC1-8E22-E6BFAD512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40BA8-F5A9-44A0-9D67-4958E702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482C1-1E52-E541-AA4A-032AE2D29779}" type="datetime1">
              <a:rPr lang="en-US" smtClean="0"/>
              <a:t>2020-06-08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F6D31-E50D-45F8-9AAD-D3CC45D1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C6884-D165-49D0-AA14-C3412257F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9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60C59-F105-409D-9C12-6C68F6D26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984770-B514-4B76-9542-2127C800E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8E369-5C9E-470D-8881-0BD8DE6F3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A9F97-B900-456B-852A-BCB94466C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D15E2-1874-E946-9A1E-747C01F4CEDB}" type="datetime1">
              <a:rPr lang="en-US" smtClean="0"/>
              <a:t>2020-06-08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76B53-F7AD-48F1-9731-C4621F91D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E34FD1-C714-4EB5-ABFF-5984320B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91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5096DD-BE47-4B75-B1C2-7D7B2C7E1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692C2-3D15-4478-B6FB-8B9111C72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F8EB5-18F2-4C63-B318-F3378A4DB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07A1C-694B-D541-82B5-1B52BA52F3DD}" type="datetime1">
              <a:rPr lang="en-US" smtClean="0"/>
              <a:t>2020-06-08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36F28-0CC2-4575-A376-66BC49822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EE532-B75B-4B55-B67F-72BB39582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2150-AAC8-453C-A112-E1BFA82E9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521.png"/><Relationship Id="rId7" Type="http://schemas.openxmlformats.org/officeDocument/2006/relationships/image" Target="../media/image240.png"/><Relationship Id="rId12" Type="http://schemas.openxmlformats.org/officeDocument/2006/relationships/image" Target="../media/image50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11" Type="http://schemas.openxmlformats.org/officeDocument/2006/relationships/image" Target="../media/image451.png"/><Relationship Id="rId5" Type="http://schemas.openxmlformats.org/officeDocument/2006/relationships/image" Target="../media/image220.png"/><Relationship Id="rId15" Type="http://schemas.openxmlformats.org/officeDocument/2006/relationships/image" Target="../media/image50.png"/><Relationship Id="rId10" Type="http://schemas.openxmlformats.org/officeDocument/2006/relationships/image" Target="../media/image450.png"/><Relationship Id="rId4" Type="http://schemas.openxmlformats.org/officeDocument/2006/relationships/image" Target="../media/image210.png"/><Relationship Id="rId9" Type="http://schemas.openxmlformats.org/officeDocument/2006/relationships/image" Target="../media/image411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2.png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0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0.pn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0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75.png"/><Relationship Id="rId21" Type="http://schemas.openxmlformats.org/officeDocument/2006/relationships/image" Target="../media/image93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image" Target="../media/image740.png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Relationship Id="rId22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940.png"/><Relationship Id="rId2" Type="http://schemas.openxmlformats.org/officeDocument/2006/relationships/image" Target="../media/image95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image" Target="../media/image950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18" Type="http://schemas.openxmlformats.org/officeDocument/2006/relationships/image" Target="../media/image108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940.png"/><Relationship Id="rId2" Type="http://schemas.openxmlformats.org/officeDocument/2006/relationships/image" Target="../media/image95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0.png"/><Relationship Id="rId3" Type="http://schemas.openxmlformats.org/officeDocument/2006/relationships/image" Target="../media/image110.png"/><Relationship Id="rId7" Type="http://schemas.openxmlformats.org/officeDocument/2006/relationships/image" Target="../media/image11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0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image" Target="../media/image1170.png"/><Relationship Id="rId21" Type="http://schemas.openxmlformats.org/officeDocument/2006/relationships/image" Target="../media/image135.png"/><Relationship Id="rId7" Type="http://schemas.openxmlformats.org/officeDocument/2006/relationships/image" Target="../media/image1210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5" Type="http://schemas.openxmlformats.org/officeDocument/2006/relationships/image" Target="../media/image139.png"/><Relationship Id="rId2" Type="http://schemas.openxmlformats.org/officeDocument/2006/relationships/image" Target="../media/image123.png"/><Relationship Id="rId16" Type="http://schemas.openxmlformats.org/officeDocument/2006/relationships/image" Target="../media/image130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0.png"/><Relationship Id="rId11" Type="http://schemas.openxmlformats.org/officeDocument/2006/relationships/image" Target="../media/image125.png"/><Relationship Id="rId24" Type="http://schemas.openxmlformats.org/officeDocument/2006/relationships/image" Target="../media/image138.png"/><Relationship Id="rId5" Type="http://schemas.openxmlformats.org/officeDocument/2006/relationships/image" Target="../media/image1190.png"/><Relationship Id="rId15" Type="http://schemas.openxmlformats.org/officeDocument/2006/relationships/image" Target="../media/image129.png"/><Relationship Id="rId23" Type="http://schemas.openxmlformats.org/officeDocument/2006/relationships/image" Target="../media/image137.pn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4" Type="http://schemas.openxmlformats.org/officeDocument/2006/relationships/image" Target="../media/image1180.png"/><Relationship Id="rId9" Type="http://schemas.openxmlformats.org/officeDocument/2006/relationships/image" Target="../media/image1230.png"/><Relationship Id="rId14" Type="http://schemas.openxmlformats.org/officeDocument/2006/relationships/image" Target="../media/image128.png"/><Relationship Id="rId22" Type="http://schemas.openxmlformats.org/officeDocument/2006/relationships/image" Target="../media/image1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0.png"/><Relationship Id="rId4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3" Type="http://schemas.openxmlformats.org/officeDocument/2006/relationships/image" Target="../media/image142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52.jpeg"/><Relationship Id="rId5" Type="http://schemas.openxmlformats.org/officeDocument/2006/relationships/image" Target="../media/image146.pn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910.png"/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40.png"/><Relationship Id="rId2" Type="http://schemas.openxmlformats.org/officeDocument/2006/relationships/image" Target="../media/image911.png"/><Relationship Id="rId16" Type="http://schemas.openxmlformats.org/officeDocument/2006/relationships/image" Target="../media/image36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42.png"/><Relationship Id="rId4" Type="http://schemas.openxmlformats.org/officeDocument/2006/relationships/image" Target="../media/image20.emf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.png"/><Relationship Id="rId18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image" Target="../media/image31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7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1010.png"/><Relationship Id="rId4" Type="http://schemas.openxmlformats.org/officeDocument/2006/relationships/image" Target="../media/image29.png"/><Relationship Id="rId9" Type="http://schemas.openxmlformats.org/officeDocument/2006/relationships/image" Target="../media/image44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11.png"/><Relationship Id="rId4" Type="http://schemas.openxmlformats.org/officeDocument/2006/relationships/image" Target="../media/image200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9CB7F-FCBC-4F9F-90C4-C28389591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3" y="633495"/>
            <a:ext cx="12114454" cy="1948632"/>
          </a:xfrm>
        </p:spPr>
        <p:txBody>
          <a:bodyPr>
            <a:normAutofit/>
          </a:bodyPr>
          <a:lstStyle/>
          <a:p>
            <a:r>
              <a:rPr lang="en-US" dirty="0"/>
              <a:t>How </a:t>
            </a:r>
            <a:r>
              <a:rPr lang="en-US" i="1" dirty="0"/>
              <a:t>else</a:t>
            </a:r>
            <a:r>
              <a:rPr lang="en-US" dirty="0"/>
              <a:t> can we define</a:t>
            </a:r>
            <a:br>
              <a:rPr lang="en-US" dirty="0"/>
            </a:br>
            <a:r>
              <a:rPr lang="en-US" dirty="0"/>
              <a:t>Information Flow in Neural Circuits?</a:t>
            </a:r>
            <a:endParaRPr lang="en-US" sz="6600" dirty="0"/>
          </a:p>
        </p:txBody>
      </p:sp>
      <p:sp>
        <p:nvSpPr>
          <p:cNvPr id="6" name="Rectangle 5"/>
          <p:cNvSpPr/>
          <p:nvPr/>
        </p:nvSpPr>
        <p:spPr>
          <a:xfrm>
            <a:off x="2299810" y="5390213"/>
            <a:ext cx="7065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“How should we define Information Flow in Neural Circuits?”, ISIT 2019</a:t>
            </a:r>
            <a:br>
              <a:rPr lang="en-US" i="1" dirty="0"/>
            </a:br>
            <a:r>
              <a:rPr lang="en-US" i="1" dirty="0"/>
              <a:t>“Information Flow in Computational Systems”, IEEE Trans. IT 2020</a:t>
            </a:r>
            <a:br>
              <a:rPr lang="en-US" i="1" dirty="0"/>
            </a:br>
            <a:endParaRPr lang="en-US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ECE566-3912-4D7F-B62A-53DFBE24FA1B}"/>
              </a:ext>
            </a:extLst>
          </p:cNvPr>
          <p:cNvSpPr/>
          <p:nvPr/>
        </p:nvSpPr>
        <p:spPr>
          <a:xfrm>
            <a:off x="3486302" y="6050371"/>
            <a:ext cx="4692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(https://praveenv253.github.io/publications)</a:t>
            </a:r>
          </a:p>
        </p:txBody>
      </p:sp>
      <p:pic>
        <p:nvPicPr>
          <p:cNvPr id="9" name="Picture 28">
            <a:extLst>
              <a:ext uri="{FF2B5EF4-FFF2-40B4-BE49-F238E27FC236}">
                <a16:creationId xmlns:a16="http://schemas.microsoft.com/office/drawing/2014/main" id="{C3A4CB6B-999B-4494-B30E-143368560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92131" r="47940"/>
          <a:stretch/>
        </p:blipFill>
        <p:spPr bwMode="auto">
          <a:xfrm>
            <a:off x="9365111" y="5296668"/>
            <a:ext cx="2571750" cy="50147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0" name="Picture 9" descr="CNBC_Logo.png">
            <a:extLst>
              <a:ext uri="{FF2B5EF4-FFF2-40B4-BE49-F238E27FC236}">
                <a16:creationId xmlns:a16="http://schemas.microsoft.com/office/drawing/2014/main" id="{9E919FB6-E897-4956-A652-A473824A1D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65111" y="5942093"/>
            <a:ext cx="2571750" cy="731950"/>
          </a:xfrm>
          <a:prstGeom prst="rect">
            <a:avLst/>
          </a:prstGeom>
        </p:spPr>
      </p:pic>
      <p:pic>
        <p:nvPicPr>
          <p:cNvPr id="16" name="Picture 15" descr="A picture containing book&#10;&#10;Description automatically generated">
            <a:extLst>
              <a:ext uri="{FF2B5EF4-FFF2-40B4-BE49-F238E27FC236}">
                <a16:creationId xmlns:a16="http://schemas.microsoft.com/office/drawing/2014/main" id="{F72DF4B4-4DBD-4612-B4EA-DB4C2A1F8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01" y="5250610"/>
            <a:ext cx="2132460" cy="13600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41980C6-DA40-49AA-893D-3E070917B352}"/>
              </a:ext>
            </a:extLst>
          </p:cNvPr>
          <p:cNvGrpSpPr/>
          <p:nvPr/>
        </p:nvGrpSpPr>
        <p:grpSpPr>
          <a:xfrm>
            <a:off x="2754796" y="2582127"/>
            <a:ext cx="6682407" cy="2229841"/>
            <a:chOff x="2754796" y="2901710"/>
            <a:chExt cx="6682407" cy="22298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5CB87AA-6306-4810-B693-6F26AC3EE2CA}"/>
                </a:ext>
              </a:extLst>
            </p:cNvPr>
            <p:cNvSpPr/>
            <p:nvPr/>
          </p:nvSpPr>
          <p:spPr>
            <a:xfrm>
              <a:off x="2754796" y="3429000"/>
              <a:ext cx="6682407" cy="7132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0" dirty="0"/>
                <a:t>with </a:t>
              </a:r>
              <a:r>
                <a:rPr lang="en-US" sz="3000" dirty="0" err="1"/>
                <a:t>Sanghamitra</a:t>
              </a:r>
              <a:r>
                <a:rPr lang="en-US" sz="3000" dirty="0"/>
                <a:t> Dutta and Pulkit Grover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B4189C-0CE7-419A-B0F1-E81D07D9E806}"/>
                </a:ext>
              </a:extLst>
            </p:cNvPr>
            <p:cNvSpPr/>
            <p:nvPr/>
          </p:nvSpPr>
          <p:spPr>
            <a:xfrm>
              <a:off x="3047999" y="2901710"/>
              <a:ext cx="6096000" cy="222984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/>
                <a:t>Praveen Venkatesh</a:t>
              </a:r>
            </a:p>
            <a:p>
              <a:pPr algn="ctr">
                <a:lnSpc>
                  <a:spcPct val="150000"/>
                </a:lnSpc>
              </a:pPr>
              <a:endParaRPr lang="en-US" sz="3200" dirty="0"/>
            </a:p>
            <a:p>
              <a:pPr algn="ctr">
                <a:lnSpc>
                  <a:spcPct val="110000"/>
                </a:lnSpc>
              </a:pP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Dept. of Electrical &amp; Computer Engineering</a:t>
              </a:r>
              <a:b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Carnegie Mellon University</a:t>
              </a:r>
              <a:endPara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039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CAB890-66EC-43D2-9D83-7691872F0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05" y="3048798"/>
            <a:ext cx="4256326" cy="349011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292229" y="3640561"/>
            <a:ext cx="1259134" cy="325429"/>
          </a:xfrm>
          <a:prstGeom prst="round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726836" y="4620291"/>
            <a:ext cx="423786" cy="325429"/>
          </a:xfrm>
          <a:prstGeom prst="roundRect">
            <a:avLst/>
          </a:prstGeom>
          <a:solidFill>
            <a:srgbClr val="CC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3D793A0-4FD4-4EAB-91B0-D3AD32CA8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511" y="3040330"/>
            <a:ext cx="4279807" cy="3485350"/>
          </a:xfrm>
          <a:prstGeom prst="rect">
            <a:avLst/>
          </a:prstGeom>
        </p:spPr>
      </p:pic>
      <p:sp>
        <p:nvSpPr>
          <p:cNvPr id="34" name="Rounded Rectangle 7">
            <a:extLst>
              <a:ext uri="{FF2B5EF4-FFF2-40B4-BE49-F238E27FC236}">
                <a16:creationId xmlns:a16="http://schemas.microsoft.com/office/drawing/2014/main" id="{D75929AA-127D-47ED-A324-306BABE2031F}"/>
              </a:ext>
            </a:extLst>
          </p:cNvPr>
          <p:cNvSpPr/>
          <p:nvPr/>
        </p:nvSpPr>
        <p:spPr>
          <a:xfrm>
            <a:off x="8431404" y="3663713"/>
            <a:ext cx="766482" cy="330064"/>
          </a:xfrm>
          <a:prstGeom prst="round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7">
            <a:extLst>
              <a:ext uri="{FF2B5EF4-FFF2-40B4-BE49-F238E27FC236}">
                <a16:creationId xmlns:a16="http://schemas.microsoft.com/office/drawing/2014/main" id="{8C381A06-2ED0-437B-8A10-73BC24C8A7EE}"/>
              </a:ext>
            </a:extLst>
          </p:cNvPr>
          <p:cNvSpPr/>
          <p:nvPr/>
        </p:nvSpPr>
        <p:spPr>
          <a:xfrm>
            <a:off x="3533993" y="5363174"/>
            <a:ext cx="423786" cy="325429"/>
          </a:xfrm>
          <a:prstGeom prst="roundRect">
            <a:avLst/>
          </a:prstGeom>
          <a:solidFill>
            <a:srgbClr val="CC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D02E9254-0483-42AD-9DAB-208BB68E4BC4}"/>
              </a:ext>
            </a:extLst>
          </p:cNvPr>
          <p:cNvSpPr/>
          <p:nvPr/>
        </p:nvSpPr>
        <p:spPr>
          <a:xfrm>
            <a:off x="8933343" y="5618893"/>
            <a:ext cx="350236" cy="325429"/>
          </a:xfrm>
          <a:prstGeom prst="roundRect">
            <a:avLst/>
          </a:prstGeom>
          <a:solidFill>
            <a:srgbClr val="CC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D9B0A7A-E905-4BF8-9298-4B1F2588F90C}"/>
              </a:ext>
            </a:extLst>
          </p:cNvPr>
          <p:cNvGrpSpPr/>
          <p:nvPr/>
        </p:nvGrpSpPr>
        <p:grpSpPr>
          <a:xfrm>
            <a:off x="8758518" y="4554405"/>
            <a:ext cx="457200" cy="457200"/>
            <a:chOff x="11353799" y="895030"/>
            <a:chExt cx="457200" cy="4572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022BEFB-E241-47DD-9492-76BCA5968778}"/>
                </a:ext>
              </a:extLst>
            </p:cNvPr>
            <p:cNvSpPr/>
            <p:nvPr/>
          </p:nvSpPr>
          <p:spPr>
            <a:xfrm>
              <a:off x="11353799" y="895030"/>
              <a:ext cx="457200" cy="457200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6856F1C-F8CE-45AE-8EC7-04BFA7A1E495}"/>
                </a:ext>
              </a:extLst>
            </p:cNvPr>
            <p:cNvCxnSpPr>
              <a:stCxn id="42" idx="7"/>
              <a:endCxn id="42" idx="3"/>
            </p:cNvCxnSpPr>
            <p:nvPr/>
          </p:nvCxnSpPr>
          <p:spPr>
            <a:xfrm flipH="1">
              <a:off x="11420754" y="961985"/>
              <a:ext cx="323290" cy="32329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7435B89-B9EB-43D0-B798-F24D60D2E9CC}"/>
                  </a:ext>
                </a:extLst>
              </p:cNvPr>
              <p:cNvSpPr/>
              <p:nvPr/>
            </p:nvSpPr>
            <p:spPr>
              <a:xfrm>
                <a:off x="984716" y="1104967"/>
                <a:ext cx="10164553" cy="17013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82880" rIns="182880" bIns="182880" rtlCol="0" anchor="ctr"/>
              <a:lstStyle/>
              <a:p>
                <a:pPr>
                  <a:spcAft>
                    <a:spcPts val="600"/>
                  </a:spcAft>
                </a:pPr>
                <a:r>
                  <a:rPr lang="en-US" sz="2800" u="sng" dirty="0">
                    <a:solidFill>
                      <a:schemeClr val="accent4">
                        <a:lumMod val="75000"/>
                      </a:schemeClr>
                    </a:solidFill>
                  </a:rPr>
                  <a:t>Definition [</a:t>
                </a:r>
                <a14:m>
                  <m:oMath xmlns:m="http://schemas.openxmlformats.org/officeDocument/2006/math">
                    <m:r>
                      <a:rPr lang="en-US" sz="2800" b="0" i="1" u="sng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u="sng" dirty="0">
                    <a:solidFill>
                      <a:schemeClr val="accent4">
                        <a:lumMod val="75000"/>
                      </a:schemeClr>
                    </a:solidFill>
                  </a:rPr>
                  <a:t>-Information Flow]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:                                   </a:t>
                </a:r>
                <a:r>
                  <a:rPr lang="en-US" sz="2000" i="1" dirty="0">
                    <a:solidFill>
                      <a:schemeClr val="accent4">
                        <a:lumMod val="75000"/>
                      </a:schemeClr>
                    </a:solidFill>
                  </a:rPr>
                  <a:t>(ISIT ’19, Trans IT ‘20)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We say that an edge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has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-information flow if</a:t>
                </a:r>
                <a:endParaRPr lang="en-US" sz="2800" dirty="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∃ </m:t>
                    </m:r>
                    <m:sSubSup>
                      <m:sSubSup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8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i="1" dirty="0">
                    <a:solidFill>
                      <a:schemeClr val="accent4">
                        <a:lumMod val="75000"/>
                      </a:schemeClr>
                    </a:solidFill>
                  </a:rPr>
                  <a:t>   </a:t>
                </a:r>
                <a:r>
                  <a:rPr lang="en-US" sz="2800" dirty="0" err="1">
                    <a:solidFill>
                      <a:schemeClr val="accent4">
                        <a:lumMod val="75000"/>
                      </a:schemeClr>
                    </a:solidFill>
                  </a:rPr>
                  <a:t>s.t.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ℰ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28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7435B89-B9EB-43D0-B798-F24D60D2E9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16" y="1104967"/>
                <a:ext cx="10164553" cy="1701319"/>
              </a:xfrm>
              <a:prstGeom prst="rect">
                <a:avLst/>
              </a:prstGeom>
              <a:blipFill>
                <a:blip r:embed="rId4"/>
                <a:stretch>
                  <a:fillRect l="-239" b="-4594"/>
                </a:stretch>
              </a:blip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le 1">
            <a:extLst>
              <a:ext uri="{FF2B5EF4-FFF2-40B4-BE49-F238E27FC236}">
                <a16:creationId xmlns:a16="http://schemas.microsoft.com/office/drawing/2014/main" id="{DFB179A2-2126-4DB9-8348-3D069347AC6E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should we define Information Flow? </a:t>
            </a:r>
            <a:r>
              <a:rPr lang="en-US" sz="3000" i="1" dirty="0"/>
              <a:t>(ISIT ‘19)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0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4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D1DD3E3-48B9-4FC0-AB60-B79B9DBF46BB}"/>
                  </a:ext>
                </a:extLst>
              </p:cNvPr>
              <p:cNvSpPr/>
              <p:nvPr/>
            </p:nvSpPr>
            <p:spPr>
              <a:xfrm>
                <a:off x="829491" y="3977493"/>
                <a:ext cx="10533016" cy="231420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tlCol="0" anchor="ctr"/>
              <a:lstStyle/>
              <a:p>
                <a:r>
                  <a:rPr lang="en-US" sz="2800" u="sng" dirty="0">
                    <a:solidFill>
                      <a:schemeClr val="accent4">
                        <a:lumMod val="75000"/>
                      </a:schemeClr>
                    </a:solidFill>
                  </a:rPr>
                  <a:t>Theorem [Existence of Information Paths]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:</a:t>
                </a:r>
                <a:endParaRPr lang="en-US" sz="2800" i="1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pPr>
                  <a:spcBef>
                    <a:spcPts val="1200"/>
                  </a:spcBef>
                </a:pP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If the transmissions of an “output” node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  <a:r>
                  <a:rPr lang="en-US" sz="2800" i="1" dirty="0">
                    <a:solidFill>
                      <a:schemeClr val="accent4">
                        <a:lumMod val="75000"/>
                      </a:schemeClr>
                    </a:solidFill>
                  </a:rPr>
                  <a:t>depend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, then there exists a path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𝑖𝑝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, every edge of which has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-info flow.</a:t>
                </a:r>
              </a:p>
              <a:p>
                <a:pPr algn="r">
                  <a:spcBef>
                    <a:spcPts val="1200"/>
                  </a:spcBef>
                </a:pPr>
                <a:r>
                  <a:rPr lang="en-US" sz="2000" i="1" dirty="0">
                    <a:solidFill>
                      <a:schemeClr val="accent4">
                        <a:lumMod val="75000"/>
                      </a:schemeClr>
                    </a:solidFill>
                  </a:rPr>
                  <a:t>(Venkatesh, Dutta &amp; Grover, ISIT 2019; Trans. IEEE 2020)</a:t>
                </a:r>
                <a:endParaRPr lang="en-US" sz="28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D1DD3E3-48B9-4FC0-AB60-B79B9DBF4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491" y="3977493"/>
                <a:ext cx="10533016" cy="2314202"/>
              </a:xfrm>
              <a:prstGeom prst="rect">
                <a:avLst/>
              </a:prstGeom>
              <a:blipFill>
                <a:blip r:embed="rId2"/>
                <a:stretch>
                  <a:fillRect l="-173" r="-982"/>
                </a:stretch>
              </a:blip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747B5782-DCD7-45A7-9F69-CBB8C95BB0B8}"/>
              </a:ext>
            </a:extLst>
          </p:cNvPr>
          <p:cNvGrpSpPr/>
          <p:nvPr/>
        </p:nvGrpSpPr>
        <p:grpSpPr>
          <a:xfrm>
            <a:off x="2398002" y="1462400"/>
            <a:ext cx="7254553" cy="2136992"/>
            <a:chOff x="2386360" y="4219357"/>
            <a:chExt cx="7254553" cy="21369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3C41A3BA-07A7-4B50-843D-BB7D46D59CD9}"/>
                    </a:ext>
                  </a:extLst>
                </p:cNvPr>
                <p:cNvSpPr/>
                <p:nvPr/>
              </p:nvSpPr>
              <p:spPr>
                <a:xfrm>
                  <a:off x="3369605" y="4219357"/>
                  <a:ext cx="675476" cy="694177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70000"/>
                  </a:schemeClr>
                </a:solidFill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3C41A3BA-07A7-4B50-843D-BB7D46D59C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9605" y="4219357"/>
                  <a:ext cx="675476" cy="694177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5400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D6381558-174F-4549-902B-0D6E8D3DFC49}"/>
                    </a:ext>
                  </a:extLst>
                </p:cNvPr>
                <p:cNvSpPr/>
                <p:nvPr/>
              </p:nvSpPr>
              <p:spPr>
                <a:xfrm>
                  <a:off x="5422438" y="4219357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D6381558-174F-4549-902B-0D6E8D3DFC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2438" y="4219357"/>
                  <a:ext cx="675476" cy="694177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6D03C0A6-FFAE-4C2C-9CA5-056C51A71134}"/>
                    </a:ext>
                  </a:extLst>
                </p:cNvPr>
                <p:cNvSpPr/>
                <p:nvPr/>
              </p:nvSpPr>
              <p:spPr>
                <a:xfrm>
                  <a:off x="7475270" y="4219357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6D03C0A6-FFAE-4C2C-9CA5-056C51A711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5270" y="4219357"/>
                  <a:ext cx="675476" cy="694177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536AD251-878C-4508-A916-30867193336A}"/>
                    </a:ext>
                  </a:extLst>
                </p:cNvPr>
                <p:cNvSpPr/>
                <p:nvPr/>
              </p:nvSpPr>
              <p:spPr>
                <a:xfrm>
                  <a:off x="3369605" y="5662172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536AD251-878C-4508-A916-3086719333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9605" y="5662172"/>
                  <a:ext cx="675476" cy="694177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0E3F7EBF-D87B-42A0-824F-992A0ED30A91}"/>
                    </a:ext>
                  </a:extLst>
                </p:cNvPr>
                <p:cNvSpPr/>
                <p:nvPr/>
              </p:nvSpPr>
              <p:spPr>
                <a:xfrm>
                  <a:off x="5422438" y="5662172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0E3F7EBF-D87B-42A0-824F-992A0ED30A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2438" y="5662172"/>
                  <a:ext cx="675476" cy="694177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71C097DA-D90B-425C-BA75-0B3BBBEF6198}"/>
                    </a:ext>
                  </a:extLst>
                </p:cNvPr>
                <p:cNvSpPr/>
                <p:nvPr/>
              </p:nvSpPr>
              <p:spPr>
                <a:xfrm>
                  <a:off x="7475270" y="5662172"/>
                  <a:ext cx="675476" cy="694177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4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71C097DA-D90B-425C-BA75-0B3BBBEF61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5270" y="5662172"/>
                  <a:ext cx="675476" cy="694177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5400"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704A1311-6091-4684-8B8A-CFE544B91348}"/>
                </a:ext>
              </a:extLst>
            </p:cNvPr>
            <p:cNvCxnSpPr>
              <a:stCxn id="101" idx="6"/>
              <a:endCxn id="102" idx="2"/>
            </p:cNvCxnSpPr>
            <p:nvPr/>
          </p:nvCxnSpPr>
          <p:spPr>
            <a:xfrm>
              <a:off x="4045081" y="4566446"/>
              <a:ext cx="137735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1B8831EF-94CE-43D7-9BA3-0C63C0D733C6}"/>
                </a:ext>
              </a:extLst>
            </p:cNvPr>
            <p:cNvCxnSpPr>
              <a:endCxn id="101" idx="2"/>
            </p:cNvCxnSpPr>
            <p:nvPr/>
          </p:nvCxnSpPr>
          <p:spPr>
            <a:xfrm>
              <a:off x="2955739" y="4566446"/>
              <a:ext cx="413866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4F1BD1F5-95C2-492B-8B3A-215BFDE0AC6D}"/>
                </a:ext>
              </a:extLst>
            </p:cNvPr>
            <p:cNvCxnSpPr/>
            <p:nvPr/>
          </p:nvCxnSpPr>
          <p:spPr>
            <a:xfrm>
              <a:off x="8169034" y="6026433"/>
              <a:ext cx="420247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92D23B-884C-4666-A730-5A50F307162A}"/>
                    </a:ext>
                  </a:extLst>
                </p:cNvPr>
                <p:cNvSpPr txBox="1"/>
                <p:nvPr/>
              </p:nvSpPr>
              <p:spPr>
                <a:xfrm>
                  <a:off x="2386360" y="4304835"/>
                  <a:ext cx="58137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m:oMathPara>
                  </a14:m>
                  <a:endParaRPr lang="en-US" sz="28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92D23B-884C-4666-A730-5A50F3071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6360" y="4304835"/>
                  <a:ext cx="581378" cy="5232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D68E4701-DBA1-4965-9FAB-4C149DC0DB26}"/>
                    </a:ext>
                  </a:extLst>
                </p:cNvPr>
                <p:cNvSpPr txBox="1"/>
                <p:nvPr/>
              </p:nvSpPr>
              <p:spPr>
                <a:xfrm>
                  <a:off x="8553821" y="5762013"/>
                  <a:ext cx="108709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D68E4701-DBA1-4965-9FAB-4C149DC0DB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3821" y="5762013"/>
                  <a:ext cx="1087092" cy="52322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F1F31EFA-1854-4A8D-9B79-C8E6B9385F79}"/>
                    </a:ext>
                  </a:extLst>
                </p:cNvPr>
                <p:cNvSpPr txBox="1"/>
                <p:nvPr/>
              </p:nvSpPr>
              <p:spPr>
                <a:xfrm>
                  <a:off x="4168015" y="4297985"/>
                  <a:ext cx="1011775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F1F31EFA-1854-4A8D-9B79-C8E6B9385F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8015" y="4297985"/>
                  <a:ext cx="1011775" cy="52322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EF892B84-9773-47BF-A030-79E37386FCF3}"/>
                </a:ext>
              </a:extLst>
            </p:cNvPr>
            <p:cNvCxnSpPr>
              <a:cxnSpLocks/>
              <a:stCxn id="104" idx="6"/>
              <a:endCxn id="105" idx="2"/>
            </p:cNvCxnSpPr>
            <p:nvPr/>
          </p:nvCxnSpPr>
          <p:spPr>
            <a:xfrm>
              <a:off x="4045081" y="6009261"/>
              <a:ext cx="137735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B50920B3-E1D5-42C5-9F3C-695192591C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6793" y="4713728"/>
              <a:ext cx="1391587" cy="11364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DA7B4087-E86A-4C53-BCF1-CF5C9CE8FD75}"/>
                </a:ext>
              </a:extLst>
            </p:cNvPr>
            <p:cNvCxnSpPr>
              <a:cxnSpLocks/>
              <a:stCxn id="102" idx="6"/>
              <a:endCxn id="103" idx="2"/>
            </p:cNvCxnSpPr>
            <p:nvPr/>
          </p:nvCxnSpPr>
          <p:spPr>
            <a:xfrm>
              <a:off x="6097914" y="4566446"/>
              <a:ext cx="137735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17A092AA-ABD6-4E5B-BFC7-86623752115F}"/>
                </a:ext>
              </a:extLst>
            </p:cNvPr>
            <p:cNvCxnSpPr>
              <a:cxnSpLocks/>
              <a:stCxn id="105" idx="6"/>
              <a:endCxn id="106" idx="2"/>
            </p:cNvCxnSpPr>
            <p:nvPr/>
          </p:nvCxnSpPr>
          <p:spPr>
            <a:xfrm>
              <a:off x="6097914" y="6009261"/>
              <a:ext cx="1377356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6336DEA8-7B6C-46EE-8E45-0AD2DEA4FC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1338" y="4714158"/>
              <a:ext cx="1413932" cy="11360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5A5823ED-945B-481B-BF4E-9F8271EFFF22}"/>
                </a:ext>
              </a:extLst>
            </p:cNvPr>
            <p:cNvCxnSpPr>
              <a:cxnSpLocks/>
              <a:endCxn id="106" idx="1"/>
            </p:cNvCxnSpPr>
            <p:nvPr/>
          </p:nvCxnSpPr>
          <p:spPr>
            <a:xfrm>
              <a:off x="6097914" y="4724446"/>
              <a:ext cx="1476277" cy="10393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4919A8C1-C108-42AD-BC55-3D5DF427013D}"/>
                    </a:ext>
                  </a:extLst>
                </p:cNvPr>
                <p:cNvSpPr txBox="1"/>
                <p:nvPr/>
              </p:nvSpPr>
              <p:spPr>
                <a:xfrm>
                  <a:off x="6245070" y="4286173"/>
                  <a:ext cx="96545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4919A8C1-C108-42AD-BC55-3D5DF42701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5070" y="4286173"/>
                  <a:ext cx="965459" cy="52322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52C189B-529F-4376-8538-62EF02A3C1CB}"/>
                </a:ext>
              </a:extLst>
            </p:cNvPr>
            <p:cNvCxnSpPr>
              <a:cxnSpLocks/>
            </p:cNvCxnSpPr>
            <p:nvPr/>
          </p:nvCxnSpPr>
          <p:spPr>
            <a:xfrm>
              <a:off x="4022735" y="4724446"/>
              <a:ext cx="1410618" cy="1125778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10389E6-BF58-4EBE-9FCB-3BCB86040771}"/>
                  </a:ext>
                </a:extLst>
              </p:cNvPr>
              <p:cNvSpPr txBox="1"/>
              <p:nvPr/>
            </p:nvSpPr>
            <p:spPr>
              <a:xfrm>
                <a:off x="3828204" y="961875"/>
                <a:ext cx="785215" cy="617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𝑖𝑝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10389E6-BF58-4EBE-9FCB-3BCB86040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204" y="961875"/>
                <a:ext cx="785215" cy="617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B7C47D5-1FAA-4536-9BE4-D1AB9A1ED38D}"/>
                  </a:ext>
                </a:extLst>
              </p:cNvPr>
              <p:cNvSpPr txBox="1"/>
              <p:nvPr/>
            </p:nvSpPr>
            <p:spPr>
              <a:xfrm>
                <a:off x="7970620" y="2486570"/>
                <a:ext cx="847733" cy="5833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5D913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rgbClr val="5D913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5D913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5D913C"/>
                              </a:solidFill>
                              <a:latin typeface="Cambria Math" panose="02040503050406030204" pitchFamily="18" charset="0"/>
                            </a:rPr>
                            <m:t>𝑜𝑝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5D913C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B7C47D5-1FAA-4536-9BE4-D1AB9A1ED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620" y="2486570"/>
                <a:ext cx="847733" cy="58330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1">
            <a:extLst>
              <a:ext uri="{FF2B5EF4-FFF2-40B4-BE49-F238E27FC236}">
                <a16:creationId xmlns:a16="http://schemas.microsoft.com/office/drawing/2014/main" id="{B6443BB9-352A-4D67-B035-BA376188B04F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Existence of Information Paths</a:t>
            </a:r>
          </a:p>
        </p:txBody>
      </p:sp>
    </p:spTree>
    <p:extLst>
      <p:ext uri="{BB962C8B-B14F-4D97-AF65-F5344CB8AC3E}">
        <p14:creationId xmlns:p14="http://schemas.microsoft.com/office/powerpoint/2010/main" val="160624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225E203-2F4E-4FFE-B8BA-5C1833DC92C4}"/>
                  </a:ext>
                </a:extLst>
              </p:cNvPr>
              <p:cNvSpPr txBox="1"/>
              <p:nvPr/>
            </p:nvSpPr>
            <p:spPr>
              <a:xfrm>
                <a:off x="1874184" y="1150176"/>
                <a:ext cx="844362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An edge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/>
                  <a:t> has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/>
                  <a:t>-info flow if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∃ 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i="1" dirty="0">
                    <a:latin typeface="Cambria Math" panose="02040503050406030204" pitchFamily="18" charset="0"/>
                  </a:rPr>
                  <a:t>   </a:t>
                </a:r>
                <a:r>
                  <a:rPr lang="en-US" sz="2800" dirty="0" err="1">
                    <a:latin typeface="Cambria Math" panose="02040503050406030204" pitchFamily="18" charset="0"/>
                  </a:rPr>
                  <a:t>s.t.</a:t>
                </a:r>
                <a:r>
                  <a:rPr lang="en-US" sz="2800" dirty="0">
                    <a:latin typeface="Cambria Math" panose="02040503050406030204" pitchFamily="18" charset="0"/>
                  </a:rPr>
                  <a:t>  </a:t>
                </a:r>
                <a:r>
                  <a:rPr lang="en-US" sz="280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ℰ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225E203-2F4E-4FFE-B8BA-5C1833DC9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184" y="1150176"/>
                <a:ext cx="8443629" cy="954107"/>
              </a:xfrm>
              <a:prstGeom prst="rect">
                <a:avLst/>
              </a:prstGeom>
              <a:blipFill>
                <a:blip r:embed="rId2"/>
                <a:stretch>
                  <a:fillRect t="-64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9C4A7A85-F62F-4D9D-B588-60A661743C18}"/>
              </a:ext>
            </a:extLst>
          </p:cNvPr>
          <p:cNvGrpSpPr/>
          <p:nvPr/>
        </p:nvGrpSpPr>
        <p:grpSpPr>
          <a:xfrm>
            <a:off x="1475746" y="2411098"/>
            <a:ext cx="9240503" cy="759528"/>
            <a:chOff x="1480097" y="2548518"/>
            <a:chExt cx="9240503" cy="7595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3E5F308-71FA-4D7F-9EAB-631F9DAD01D0}"/>
                    </a:ext>
                  </a:extLst>
                </p:cNvPr>
                <p:cNvSpPr/>
                <p:nvPr/>
              </p:nvSpPr>
              <p:spPr>
                <a:xfrm>
                  <a:off x="1480097" y="2548518"/>
                  <a:ext cx="9240503" cy="759528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50000"/>
                  </a:schemeClr>
                </a:solidFill>
                <a:ln w="25400">
                  <a:solidFill>
                    <a:schemeClr val="accent4">
                      <a:lumMod val="75000"/>
                    </a:schemeClr>
                  </a:solidFill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0"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a14:m>
                  <a:r>
                    <a:rPr lang="en-US" sz="28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-info flows </a:t>
                  </a:r>
                  <a:r>
                    <a:rPr lang="en-US" sz="2800" i="1" u="sng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out</a:t>
                  </a:r>
                  <a:r>
                    <a:rPr lang="en-US" sz="28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 of a node 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</m:oMath>
                  </a14:m>
                  <a:r>
                    <a:rPr lang="en-US" sz="28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a14:m>
                  <a:r>
                    <a:rPr lang="en-US" sz="28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-info flows </a:t>
                  </a:r>
                  <a:r>
                    <a:rPr lang="en-US" sz="2800" i="1" u="sng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into</a:t>
                  </a:r>
                  <a:r>
                    <a:rPr lang="en-US" sz="28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 the node</a:t>
                  </a: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3E5F308-71FA-4D7F-9EAB-631F9DAD01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0097" y="2548518"/>
                  <a:ext cx="9240503" cy="759528"/>
                </a:xfrm>
                <a:prstGeom prst="rect">
                  <a:avLst/>
                </a:prstGeom>
                <a:blipFill>
                  <a:blip r:embed="rId3"/>
                  <a:stretch>
                    <a:fillRect b="-5469"/>
                  </a:stretch>
                </a:blipFill>
                <a:ln w="25400">
                  <a:solidFill>
                    <a:schemeClr val="accent4">
                      <a:lumMod val="75000"/>
                    </a:schemeClr>
                  </a:solidFill>
                </a:ln>
                <a:effectLst>
                  <a:softEdge rad="12700"/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8B3F5D1-3ED0-4F86-9BFB-47E9C7C3F2B7}"/>
                </a:ext>
              </a:extLst>
            </p:cNvPr>
            <p:cNvCxnSpPr/>
            <p:nvPr/>
          </p:nvCxnSpPr>
          <p:spPr>
            <a:xfrm flipH="1">
              <a:off x="6015035" y="2801096"/>
              <a:ext cx="200025" cy="273422"/>
            </a:xfrm>
            <a:prstGeom prst="line">
              <a:avLst/>
            </a:prstGeom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856D048-5D76-4AB9-8AEA-8F00B9338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924" y="3564479"/>
            <a:ext cx="4756032" cy="27918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223E13-F644-4411-986D-8B532E139A1E}"/>
                  </a:ext>
                </a:extLst>
              </p:cNvPr>
              <p:cNvSpPr txBox="1"/>
              <p:nvPr/>
            </p:nvSpPr>
            <p:spPr>
              <a:xfrm>
                <a:off x="7157463" y="3577311"/>
                <a:ext cx="34742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; 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223E13-F644-4411-986D-8B532E139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463" y="3577311"/>
                <a:ext cx="347428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EC9EE4-3E4B-4AFF-9719-1CDF1007ED46}"/>
                  </a:ext>
                </a:extLst>
              </p:cNvPr>
              <p:cNvSpPr txBox="1"/>
              <p:nvPr/>
            </p:nvSpPr>
            <p:spPr>
              <a:xfrm>
                <a:off x="7157463" y="4245344"/>
                <a:ext cx="34742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; </m:t>
                          </m:r>
                          <m:r>
                            <a:rPr lang="en-US" sz="2800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800" b="0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a:rPr lang="en-US" sz="2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EC9EE4-3E4B-4AFF-9719-1CDF1007E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463" y="4245344"/>
                <a:ext cx="347428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C9E1009E-BEFF-4D62-A62D-392CF55DB4E6}"/>
              </a:ext>
            </a:extLst>
          </p:cNvPr>
          <p:cNvSpPr/>
          <p:nvPr/>
        </p:nvSpPr>
        <p:spPr>
          <a:xfrm>
            <a:off x="3998205" y="5349589"/>
            <a:ext cx="350236" cy="300058"/>
          </a:xfrm>
          <a:prstGeom prst="roundRect">
            <a:avLst/>
          </a:prstGeom>
          <a:solidFill>
            <a:srgbClr val="CC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A1ED61A-03BF-4E91-882A-96724CF5145C}"/>
              </a:ext>
            </a:extLst>
          </p:cNvPr>
          <p:cNvSpPr/>
          <p:nvPr/>
        </p:nvSpPr>
        <p:spPr>
          <a:xfrm>
            <a:off x="3075404" y="5674051"/>
            <a:ext cx="729073" cy="739579"/>
          </a:xfrm>
          <a:prstGeom prst="ellips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9A61814C-8235-4C17-974E-86D31406B7F9}"/>
              </a:ext>
            </a:extLst>
          </p:cNvPr>
          <p:cNvSpPr/>
          <p:nvPr/>
        </p:nvSpPr>
        <p:spPr>
          <a:xfrm>
            <a:off x="3752845" y="4213855"/>
            <a:ext cx="860005" cy="363070"/>
          </a:xfrm>
          <a:prstGeom prst="round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B0CFB5-E584-4C29-A094-A8618A5904C9}"/>
                  </a:ext>
                </a:extLst>
              </p:cNvPr>
              <p:cNvSpPr txBox="1"/>
              <p:nvPr/>
            </p:nvSpPr>
            <p:spPr>
              <a:xfrm>
                <a:off x="7684979" y="4930070"/>
                <a:ext cx="24192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is an orphan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B0CFB5-E584-4C29-A094-A8618A590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979" y="4930070"/>
                <a:ext cx="2419252" cy="523220"/>
              </a:xfrm>
              <a:prstGeom prst="rect">
                <a:avLst/>
              </a:prstGeom>
              <a:blipFill>
                <a:blip r:embed="rId7"/>
                <a:stretch>
                  <a:fillRect t="-11628" r="-3526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5AA4D3-CFBA-4450-AEB2-5027F113E08A}"/>
                  </a:ext>
                </a:extLst>
              </p:cNvPr>
              <p:cNvSpPr txBox="1"/>
              <p:nvPr/>
            </p:nvSpPr>
            <p:spPr>
              <a:xfrm>
                <a:off x="7449305" y="5614796"/>
                <a:ext cx="28906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800" dirty="0"/>
                  <a:t> has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/>
                  <a:t>-info flow!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5AA4D3-CFBA-4450-AEB2-5027F113E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05" y="5614796"/>
                <a:ext cx="2890600" cy="523220"/>
              </a:xfrm>
              <a:prstGeom prst="rect">
                <a:avLst/>
              </a:prstGeom>
              <a:blipFill>
                <a:blip r:embed="rId8"/>
                <a:stretch>
                  <a:fillRect t="-10465" r="-31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itle 1">
            <a:extLst>
              <a:ext uri="{FF2B5EF4-FFF2-40B4-BE49-F238E27FC236}">
                <a16:creationId xmlns:a16="http://schemas.microsoft.com/office/drawing/2014/main" id="{B6F08483-F059-486C-80F2-75151BA3BE54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But! This definition gives rise to “Orphans”</a:t>
            </a:r>
          </a:p>
        </p:txBody>
      </p:sp>
    </p:spTree>
    <p:extLst>
      <p:ext uri="{BB962C8B-B14F-4D97-AF65-F5344CB8AC3E}">
        <p14:creationId xmlns:p14="http://schemas.microsoft.com/office/powerpoint/2010/main" val="14744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2" grpId="0" animBg="1"/>
      <p:bldP spid="16" grpId="0" animBg="1"/>
      <p:bldP spid="19" grpId="0" animBg="1"/>
      <p:bldP spid="17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t>13</a:t>
            </a:fld>
            <a:endParaRPr lang="en-US" dirty="0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A756D41C-4785-4415-9CC9-579BDDD83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262" y="2221054"/>
            <a:ext cx="11461473" cy="4054191"/>
          </a:xfrm>
          <a:prstGeom prst="rect">
            <a:avLst/>
          </a:prstGeom>
        </p:spPr>
      </p:pic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AD5E5AE8-A434-4B7F-8D05-9BC6D410A99F}"/>
              </a:ext>
            </a:extLst>
          </p:cNvPr>
          <p:cNvCxnSpPr>
            <a:cxnSpLocks/>
          </p:cNvCxnSpPr>
          <p:nvPr/>
        </p:nvCxnSpPr>
        <p:spPr>
          <a:xfrm>
            <a:off x="8623751" y="3281791"/>
            <a:ext cx="1116203" cy="95789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E0F70532-5A8B-4C23-9786-062D0DC14487}"/>
              </a:ext>
            </a:extLst>
          </p:cNvPr>
          <p:cNvCxnSpPr>
            <a:cxnSpLocks/>
          </p:cNvCxnSpPr>
          <p:nvPr/>
        </p:nvCxnSpPr>
        <p:spPr>
          <a:xfrm flipV="1">
            <a:off x="8640684" y="4713817"/>
            <a:ext cx="1116203" cy="95789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F702CC7-BF70-436D-B138-46E937AE2D35}"/>
              </a:ext>
            </a:extLst>
          </p:cNvPr>
          <p:cNvCxnSpPr>
            <a:cxnSpLocks/>
          </p:cNvCxnSpPr>
          <p:nvPr/>
        </p:nvCxnSpPr>
        <p:spPr>
          <a:xfrm>
            <a:off x="2034202" y="3064080"/>
            <a:ext cx="994187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C79560B0-7F5B-4744-A1F7-85E480905855}"/>
              </a:ext>
            </a:extLst>
          </p:cNvPr>
          <p:cNvCxnSpPr>
            <a:cxnSpLocks/>
          </p:cNvCxnSpPr>
          <p:nvPr/>
        </p:nvCxnSpPr>
        <p:spPr>
          <a:xfrm>
            <a:off x="3710602" y="4478013"/>
            <a:ext cx="994187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AE040816-2EE0-4963-99EA-99697655C6DE}"/>
              </a:ext>
            </a:extLst>
          </p:cNvPr>
          <p:cNvCxnSpPr>
            <a:cxnSpLocks/>
          </p:cNvCxnSpPr>
          <p:nvPr/>
        </p:nvCxnSpPr>
        <p:spPr>
          <a:xfrm>
            <a:off x="5361602" y="4478013"/>
            <a:ext cx="994187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FDCF1C37-18F8-45AC-8C3A-765F5BBA2D1C}"/>
              </a:ext>
            </a:extLst>
          </p:cNvPr>
          <p:cNvCxnSpPr>
            <a:cxnSpLocks/>
          </p:cNvCxnSpPr>
          <p:nvPr/>
        </p:nvCxnSpPr>
        <p:spPr>
          <a:xfrm>
            <a:off x="7038002" y="4470810"/>
            <a:ext cx="994187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767A6ECD-CD75-47C9-BEC2-B8A73BAEBB5A}"/>
              </a:ext>
            </a:extLst>
          </p:cNvPr>
          <p:cNvCxnSpPr>
            <a:cxnSpLocks/>
          </p:cNvCxnSpPr>
          <p:nvPr/>
        </p:nvCxnSpPr>
        <p:spPr>
          <a:xfrm>
            <a:off x="8709920" y="4486480"/>
            <a:ext cx="994187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0B74C27-A724-449E-B0CF-7BDC69D2A3E1}"/>
              </a:ext>
            </a:extLst>
          </p:cNvPr>
          <p:cNvCxnSpPr>
            <a:cxnSpLocks/>
          </p:cNvCxnSpPr>
          <p:nvPr/>
        </p:nvCxnSpPr>
        <p:spPr>
          <a:xfrm>
            <a:off x="3710601" y="3064080"/>
            <a:ext cx="994187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5E6860C-A8B7-4503-A237-2D7A62F0F1C4}"/>
              </a:ext>
            </a:extLst>
          </p:cNvPr>
          <p:cNvCxnSpPr>
            <a:cxnSpLocks/>
          </p:cNvCxnSpPr>
          <p:nvPr/>
        </p:nvCxnSpPr>
        <p:spPr>
          <a:xfrm>
            <a:off x="7038002" y="3064080"/>
            <a:ext cx="994187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1871B733-BBB4-4587-AF09-5BD3F4E8CC83}"/>
              </a:ext>
            </a:extLst>
          </p:cNvPr>
          <p:cNvCxnSpPr>
            <a:cxnSpLocks/>
          </p:cNvCxnSpPr>
          <p:nvPr/>
        </p:nvCxnSpPr>
        <p:spPr>
          <a:xfrm flipV="1">
            <a:off x="5283659" y="4713817"/>
            <a:ext cx="1116203" cy="95789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9573273-44DD-45AF-82A3-26DDC1A74F06}"/>
              </a:ext>
            </a:extLst>
          </p:cNvPr>
          <p:cNvCxnSpPr>
            <a:cxnSpLocks/>
          </p:cNvCxnSpPr>
          <p:nvPr/>
        </p:nvCxnSpPr>
        <p:spPr>
          <a:xfrm>
            <a:off x="6976993" y="4715704"/>
            <a:ext cx="1116203" cy="95789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8AD454BF-8281-4453-AF62-6506455AA97B}"/>
              </a:ext>
            </a:extLst>
          </p:cNvPr>
          <p:cNvCxnSpPr>
            <a:cxnSpLocks/>
          </p:cNvCxnSpPr>
          <p:nvPr/>
        </p:nvCxnSpPr>
        <p:spPr>
          <a:xfrm>
            <a:off x="5327734" y="3281791"/>
            <a:ext cx="1116203" cy="95789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E1FF1D40-4B62-4900-A5D9-7F35325CCF8C}"/>
              </a:ext>
            </a:extLst>
          </p:cNvPr>
          <p:cNvCxnSpPr>
            <a:cxnSpLocks/>
          </p:cNvCxnSpPr>
          <p:nvPr/>
        </p:nvCxnSpPr>
        <p:spPr>
          <a:xfrm>
            <a:off x="1964726" y="3290258"/>
            <a:ext cx="1116203" cy="95789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>
            <a:extLst>
              <a:ext uri="{FF2B5EF4-FFF2-40B4-BE49-F238E27FC236}">
                <a16:creationId xmlns:a16="http://schemas.microsoft.com/office/drawing/2014/main" id="{A05076B7-F09E-42A0-9293-0BC217E089E7}"/>
              </a:ext>
            </a:extLst>
          </p:cNvPr>
          <p:cNvSpPr>
            <a:spLocks noChangeAspect="1"/>
          </p:cNvSpPr>
          <p:nvPr/>
        </p:nvSpPr>
        <p:spPr>
          <a:xfrm>
            <a:off x="6238285" y="2616634"/>
            <a:ext cx="882178" cy="894891"/>
          </a:xfrm>
          <a:prstGeom prst="ellips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FF5C41A6-0C8E-4225-8CBF-955D6ACD95B8}"/>
              </a:ext>
            </a:extLst>
          </p:cNvPr>
          <p:cNvSpPr>
            <a:spLocks noChangeAspect="1"/>
          </p:cNvSpPr>
          <p:nvPr/>
        </p:nvSpPr>
        <p:spPr>
          <a:xfrm>
            <a:off x="4581600" y="5460065"/>
            <a:ext cx="882178" cy="894891"/>
          </a:xfrm>
          <a:prstGeom prst="ellips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C82679DC-7C19-41CB-91C7-820972930774}"/>
              </a:ext>
            </a:extLst>
          </p:cNvPr>
          <p:cNvSpPr/>
          <p:nvPr/>
        </p:nvSpPr>
        <p:spPr>
          <a:xfrm>
            <a:off x="2035171" y="3048485"/>
            <a:ext cx="7613583" cy="1449997"/>
          </a:xfrm>
          <a:custGeom>
            <a:avLst/>
            <a:gdLst>
              <a:gd name="connsiteX0" fmla="*/ 0 w 8334375"/>
              <a:gd name="connsiteY0" fmla="*/ 88579 h 1642043"/>
              <a:gd name="connsiteX1" fmla="*/ 1724025 w 8334375"/>
              <a:gd name="connsiteY1" fmla="*/ 98104 h 1642043"/>
              <a:gd name="connsiteX2" fmla="*/ 3390900 w 8334375"/>
              <a:gd name="connsiteY2" fmla="*/ 107629 h 1642043"/>
              <a:gd name="connsiteX3" fmla="*/ 5029200 w 8334375"/>
              <a:gd name="connsiteY3" fmla="*/ 1526854 h 1642043"/>
              <a:gd name="connsiteX4" fmla="*/ 6677025 w 8334375"/>
              <a:gd name="connsiteY4" fmla="*/ 1555429 h 1642043"/>
              <a:gd name="connsiteX5" fmla="*/ 8334375 w 8334375"/>
              <a:gd name="connsiteY5" fmla="*/ 1574479 h 1642043"/>
              <a:gd name="connsiteX0" fmla="*/ 0 w 8334375"/>
              <a:gd name="connsiteY0" fmla="*/ 9877 h 1553845"/>
              <a:gd name="connsiteX1" fmla="*/ 1724025 w 8334375"/>
              <a:gd name="connsiteY1" fmla="*/ 19402 h 1553845"/>
              <a:gd name="connsiteX2" fmla="*/ 3367454 w 8334375"/>
              <a:gd name="connsiteY2" fmla="*/ 157881 h 1553845"/>
              <a:gd name="connsiteX3" fmla="*/ 5029200 w 8334375"/>
              <a:gd name="connsiteY3" fmla="*/ 1448152 h 1553845"/>
              <a:gd name="connsiteX4" fmla="*/ 6677025 w 8334375"/>
              <a:gd name="connsiteY4" fmla="*/ 1476727 h 1553845"/>
              <a:gd name="connsiteX5" fmla="*/ 8334375 w 8334375"/>
              <a:gd name="connsiteY5" fmla="*/ 1495777 h 1553845"/>
              <a:gd name="connsiteX0" fmla="*/ 0 w 8334375"/>
              <a:gd name="connsiteY0" fmla="*/ 7246 h 1520618"/>
              <a:gd name="connsiteX1" fmla="*/ 1724025 w 8334375"/>
              <a:gd name="connsiteY1" fmla="*/ 16771 h 1520618"/>
              <a:gd name="connsiteX2" fmla="*/ 3367454 w 8334375"/>
              <a:gd name="connsiteY2" fmla="*/ 155250 h 1520618"/>
              <a:gd name="connsiteX3" fmla="*/ 4865077 w 8334375"/>
              <a:gd name="connsiteY3" fmla="*/ 1398629 h 1520618"/>
              <a:gd name="connsiteX4" fmla="*/ 6677025 w 8334375"/>
              <a:gd name="connsiteY4" fmla="*/ 1474096 h 1520618"/>
              <a:gd name="connsiteX5" fmla="*/ 8334375 w 8334375"/>
              <a:gd name="connsiteY5" fmla="*/ 1493146 h 1520618"/>
              <a:gd name="connsiteX0" fmla="*/ 0 w 8334375"/>
              <a:gd name="connsiteY0" fmla="*/ 7246 h 1493146"/>
              <a:gd name="connsiteX1" fmla="*/ 1724025 w 8334375"/>
              <a:gd name="connsiteY1" fmla="*/ 16771 h 1493146"/>
              <a:gd name="connsiteX2" fmla="*/ 3367454 w 8334375"/>
              <a:gd name="connsiteY2" fmla="*/ 155250 h 1493146"/>
              <a:gd name="connsiteX3" fmla="*/ 4865077 w 8334375"/>
              <a:gd name="connsiteY3" fmla="*/ 1398629 h 1493146"/>
              <a:gd name="connsiteX4" fmla="*/ 6677025 w 8334375"/>
              <a:gd name="connsiteY4" fmla="*/ 1474096 h 1493146"/>
              <a:gd name="connsiteX5" fmla="*/ 8334375 w 8334375"/>
              <a:gd name="connsiteY5" fmla="*/ 1493146 h 1493146"/>
              <a:gd name="connsiteX0" fmla="*/ 0 w 8334375"/>
              <a:gd name="connsiteY0" fmla="*/ 7246 h 1493146"/>
              <a:gd name="connsiteX1" fmla="*/ 1724025 w 8334375"/>
              <a:gd name="connsiteY1" fmla="*/ 16771 h 1493146"/>
              <a:gd name="connsiteX2" fmla="*/ 3367454 w 8334375"/>
              <a:gd name="connsiteY2" fmla="*/ 155250 h 1493146"/>
              <a:gd name="connsiteX3" fmla="*/ 4865077 w 8334375"/>
              <a:gd name="connsiteY3" fmla="*/ 1398629 h 1493146"/>
              <a:gd name="connsiteX4" fmla="*/ 6677025 w 8334375"/>
              <a:gd name="connsiteY4" fmla="*/ 1474096 h 1493146"/>
              <a:gd name="connsiteX5" fmla="*/ 8334375 w 8334375"/>
              <a:gd name="connsiteY5" fmla="*/ 1493146 h 1493146"/>
              <a:gd name="connsiteX0" fmla="*/ 0 w 8334375"/>
              <a:gd name="connsiteY0" fmla="*/ 0 h 1485900"/>
              <a:gd name="connsiteX1" fmla="*/ 1724025 w 8334375"/>
              <a:gd name="connsiteY1" fmla="*/ 9525 h 1485900"/>
              <a:gd name="connsiteX2" fmla="*/ 3367454 w 8334375"/>
              <a:gd name="connsiteY2" fmla="*/ 148004 h 1485900"/>
              <a:gd name="connsiteX3" fmla="*/ 4865077 w 8334375"/>
              <a:gd name="connsiteY3" fmla="*/ 1391383 h 1485900"/>
              <a:gd name="connsiteX4" fmla="*/ 6677025 w 8334375"/>
              <a:gd name="connsiteY4" fmla="*/ 1466850 h 1485900"/>
              <a:gd name="connsiteX5" fmla="*/ 8334375 w 8334375"/>
              <a:gd name="connsiteY5" fmla="*/ 1485900 h 1485900"/>
              <a:gd name="connsiteX0" fmla="*/ 0 w 8334375"/>
              <a:gd name="connsiteY0" fmla="*/ 24690 h 1544628"/>
              <a:gd name="connsiteX1" fmla="*/ 1724025 w 8334375"/>
              <a:gd name="connsiteY1" fmla="*/ 34215 h 1544628"/>
              <a:gd name="connsiteX2" fmla="*/ 3308839 w 8334375"/>
              <a:gd name="connsiteY2" fmla="*/ 78909 h 1544628"/>
              <a:gd name="connsiteX3" fmla="*/ 4865077 w 8334375"/>
              <a:gd name="connsiteY3" fmla="*/ 1416073 h 1544628"/>
              <a:gd name="connsiteX4" fmla="*/ 6677025 w 8334375"/>
              <a:gd name="connsiteY4" fmla="*/ 1491540 h 1544628"/>
              <a:gd name="connsiteX5" fmla="*/ 8334375 w 8334375"/>
              <a:gd name="connsiteY5" fmla="*/ 1510590 h 1544628"/>
              <a:gd name="connsiteX0" fmla="*/ 0 w 8334375"/>
              <a:gd name="connsiteY0" fmla="*/ 65451 h 1633157"/>
              <a:gd name="connsiteX1" fmla="*/ 1724025 w 8334375"/>
              <a:gd name="connsiteY1" fmla="*/ 74976 h 1633157"/>
              <a:gd name="connsiteX2" fmla="*/ 3308839 w 8334375"/>
              <a:gd name="connsiteY2" fmla="*/ 119670 h 1633157"/>
              <a:gd name="connsiteX3" fmla="*/ 4970585 w 8334375"/>
              <a:gd name="connsiteY3" fmla="*/ 1527172 h 1633157"/>
              <a:gd name="connsiteX4" fmla="*/ 6677025 w 8334375"/>
              <a:gd name="connsiteY4" fmla="*/ 1532301 h 1633157"/>
              <a:gd name="connsiteX5" fmla="*/ 8334375 w 8334375"/>
              <a:gd name="connsiteY5" fmla="*/ 1551351 h 1633157"/>
              <a:gd name="connsiteX0" fmla="*/ 0 w 8334375"/>
              <a:gd name="connsiteY0" fmla="*/ 65451 h 1551351"/>
              <a:gd name="connsiteX1" fmla="*/ 1724025 w 8334375"/>
              <a:gd name="connsiteY1" fmla="*/ 74976 h 1551351"/>
              <a:gd name="connsiteX2" fmla="*/ 3308839 w 8334375"/>
              <a:gd name="connsiteY2" fmla="*/ 119670 h 1551351"/>
              <a:gd name="connsiteX3" fmla="*/ 4970585 w 8334375"/>
              <a:gd name="connsiteY3" fmla="*/ 1527172 h 1551351"/>
              <a:gd name="connsiteX4" fmla="*/ 6677025 w 8334375"/>
              <a:gd name="connsiteY4" fmla="*/ 1532301 h 1551351"/>
              <a:gd name="connsiteX5" fmla="*/ 8334375 w 8334375"/>
              <a:gd name="connsiteY5" fmla="*/ 1551351 h 1551351"/>
              <a:gd name="connsiteX0" fmla="*/ 0 w 8334375"/>
              <a:gd name="connsiteY0" fmla="*/ 0 h 1485900"/>
              <a:gd name="connsiteX1" fmla="*/ 1724025 w 8334375"/>
              <a:gd name="connsiteY1" fmla="*/ 9525 h 1485900"/>
              <a:gd name="connsiteX2" fmla="*/ 3308839 w 8334375"/>
              <a:gd name="connsiteY2" fmla="*/ 54219 h 1485900"/>
              <a:gd name="connsiteX3" fmla="*/ 4970585 w 8334375"/>
              <a:gd name="connsiteY3" fmla="*/ 1461721 h 1485900"/>
              <a:gd name="connsiteX4" fmla="*/ 6677025 w 8334375"/>
              <a:gd name="connsiteY4" fmla="*/ 1466850 h 1485900"/>
              <a:gd name="connsiteX5" fmla="*/ 8334375 w 8334375"/>
              <a:gd name="connsiteY5" fmla="*/ 1485900 h 1485900"/>
              <a:gd name="connsiteX0" fmla="*/ 0 w 7865452"/>
              <a:gd name="connsiteY0" fmla="*/ 0 h 1474177"/>
              <a:gd name="connsiteX1" fmla="*/ 1724025 w 7865452"/>
              <a:gd name="connsiteY1" fmla="*/ 9525 h 1474177"/>
              <a:gd name="connsiteX2" fmla="*/ 3308839 w 7865452"/>
              <a:gd name="connsiteY2" fmla="*/ 54219 h 1474177"/>
              <a:gd name="connsiteX3" fmla="*/ 4970585 w 7865452"/>
              <a:gd name="connsiteY3" fmla="*/ 1461721 h 1474177"/>
              <a:gd name="connsiteX4" fmla="*/ 6677025 w 7865452"/>
              <a:gd name="connsiteY4" fmla="*/ 1466850 h 1474177"/>
              <a:gd name="connsiteX5" fmla="*/ 7865452 w 7865452"/>
              <a:gd name="connsiteY5" fmla="*/ 1474177 h 1474177"/>
              <a:gd name="connsiteX0" fmla="*/ 0 w 7548929"/>
              <a:gd name="connsiteY0" fmla="*/ 2199 h 1464652"/>
              <a:gd name="connsiteX1" fmla="*/ 1407502 w 7548929"/>
              <a:gd name="connsiteY1" fmla="*/ 0 h 1464652"/>
              <a:gd name="connsiteX2" fmla="*/ 2992316 w 7548929"/>
              <a:gd name="connsiteY2" fmla="*/ 44694 h 1464652"/>
              <a:gd name="connsiteX3" fmla="*/ 4654062 w 7548929"/>
              <a:gd name="connsiteY3" fmla="*/ 1452196 h 1464652"/>
              <a:gd name="connsiteX4" fmla="*/ 6360502 w 7548929"/>
              <a:gd name="connsiteY4" fmla="*/ 1457325 h 1464652"/>
              <a:gd name="connsiteX5" fmla="*/ 7548929 w 7548929"/>
              <a:gd name="connsiteY5" fmla="*/ 1464652 h 1464652"/>
              <a:gd name="connsiteX0" fmla="*/ 0 w 7548929"/>
              <a:gd name="connsiteY0" fmla="*/ 2199 h 1464652"/>
              <a:gd name="connsiteX1" fmla="*/ 1407502 w 7548929"/>
              <a:gd name="connsiteY1" fmla="*/ 0 h 1464652"/>
              <a:gd name="connsiteX2" fmla="*/ 2992316 w 7548929"/>
              <a:gd name="connsiteY2" fmla="*/ 44694 h 1464652"/>
              <a:gd name="connsiteX3" fmla="*/ 4654062 w 7548929"/>
              <a:gd name="connsiteY3" fmla="*/ 1452196 h 1464652"/>
              <a:gd name="connsiteX4" fmla="*/ 6360502 w 7548929"/>
              <a:gd name="connsiteY4" fmla="*/ 1457325 h 1464652"/>
              <a:gd name="connsiteX5" fmla="*/ 7548929 w 7548929"/>
              <a:gd name="connsiteY5" fmla="*/ 1464652 h 1464652"/>
              <a:gd name="connsiteX0" fmla="*/ 0 w 7548929"/>
              <a:gd name="connsiteY0" fmla="*/ 2199 h 1464652"/>
              <a:gd name="connsiteX1" fmla="*/ 1407502 w 7548929"/>
              <a:gd name="connsiteY1" fmla="*/ 0 h 1464652"/>
              <a:gd name="connsiteX2" fmla="*/ 2992316 w 7548929"/>
              <a:gd name="connsiteY2" fmla="*/ 44694 h 1464652"/>
              <a:gd name="connsiteX3" fmla="*/ 4654062 w 7548929"/>
              <a:gd name="connsiteY3" fmla="*/ 1452196 h 1464652"/>
              <a:gd name="connsiteX4" fmla="*/ 6360502 w 7548929"/>
              <a:gd name="connsiteY4" fmla="*/ 1457325 h 1464652"/>
              <a:gd name="connsiteX5" fmla="*/ 7548929 w 7548929"/>
              <a:gd name="connsiteY5" fmla="*/ 1464652 h 1464652"/>
              <a:gd name="connsiteX0" fmla="*/ 0 w 7548929"/>
              <a:gd name="connsiteY0" fmla="*/ 2199 h 1560786"/>
              <a:gd name="connsiteX1" fmla="*/ 1407502 w 7548929"/>
              <a:gd name="connsiteY1" fmla="*/ 0 h 1560786"/>
              <a:gd name="connsiteX2" fmla="*/ 3027485 w 7548929"/>
              <a:gd name="connsiteY2" fmla="*/ 9525 h 1560786"/>
              <a:gd name="connsiteX3" fmla="*/ 4654062 w 7548929"/>
              <a:gd name="connsiteY3" fmla="*/ 1452196 h 1560786"/>
              <a:gd name="connsiteX4" fmla="*/ 6360502 w 7548929"/>
              <a:gd name="connsiteY4" fmla="*/ 1457325 h 1560786"/>
              <a:gd name="connsiteX5" fmla="*/ 7548929 w 7548929"/>
              <a:gd name="connsiteY5" fmla="*/ 1464652 h 1560786"/>
              <a:gd name="connsiteX0" fmla="*/ 0 w 7548929"/>
              <a:gd name="connsiteY0" fmla="*/ 2199 h 1560786"/>
              <a:gd name="connsiteX1" fmla="*/ 1407502 w 7548929"/>
              <a:gd name="connsiteY1" fmla="*/ 0 h 1560786"/>
              <a:gd name="connsiteX2" fmla="*/ 3027485 w 7548929"/>
              <a:gd name="connsiteY2" fmla="*/ 9525 h 1560786"/>
              <a:gd name="connsiteX3" fmla="*/ 4654062 w 7548929"/>
              <a:gd name="connsiteY3" fmla="*/ 1452196 h 1560786"/>
              <a:gd name="connsiteX4" fmla="*/ 6360502 w 7548929"/>
              <a:gd name="connsiteY4" fmla="*/ 1457325 h 1560786"/>
              <a:gd name="connsiteX5" fmla="*/ 7548929 w 7548929"/>
              <a:gd name="connsiteY5" fmla="*/ 1464652 h 1560786"/>
              <a:gd name="connsiteX0" fmla="*/ 0 w 7548929"/>
              <a:gd name="connsiteY0" fmla="*/ 2199 h 1464652"/>
              <a:gd name="connsiteX1" fmla="*/ 1407502 w 7548929"/>
              <a:gd name="connsiteY1" fmla="*/ 0 h 1464652"/>
              <a:gd name="connsiteX2" fmla="*/ 3027485 w 7548929"/>
              <a:gd name="connsiteY2" fmla="*/ 9525 h 1464652"/>
              <a:gd name="connsiteX3" fmla="*/ 4654062 w 7548929"/>
              <a:gd name="connsiteY3" fmla="*/ 1452196 h 1464652"/>
              <a:gd name="connsiteX4" fmla="*/ 6360502 w 7548929"/>
              <a:gd name="connsiteY4" fmla="*/ 1457325 h 1464652"/>
              <a:gd name="connsiteX5" fmla="*/ 7548929 w 7548929"/>
              <a:gd name="connsiteY5" fmla="*/ 1464652 h 1464652"/>
              <a:gd name="connsiteX0" fmla="*/ 0 w 7548929"/>
              <a:gd name="connsiteY0" fmla="*/ 2199 h 1464652"/>
              <a:gd name="connsiteX1" fmla="*/ 1407502 w 7548929"/>
              <a:gd name="connsiteY1" fmla="*/ 0 h 1464652"/>
              <a:gd name="connsiteX2" fmla="*/ 3027485 w 7548929"/>
              <a:gd name="connsiteY2" fmla="*/ 9525 h 1464652"/>
              <a:gd name="connsiteX3" fmla="*/ 4654062 w 7548929"/>
              <a:gd name="connsiteY3" fmla="*/ 1452196 h 1464652"/>
              <a:gd name="connsiteX4" fmla="*/ 7548929 w 7548929"/>
              <a:gd name="connsiteY4" fmla="*/ 1464652 h 1464652"/>
              <a:gd name="connsiteX0" fmla="*/ 0 w 7548929"/>
              <a:gd name="connsiteY0" fmla="*/ 0 h 1462453"/>
              <a:gd name="connsiteX1" fmla="*/ 3027485 w 7548929"/>
              <a:gd name="connsiteY1" fmla="*/ 7326 h 1462453"/>
              <a:gd name="connsiteX2" fmla="*/ 4654062 w 7548929"/>
              <a:gd name="connsiteY2" fmla="*/ 1449997 h 1462453"/>
              <a:gd name="connsiteX3" fmla="*/ 7548929 w 7548929"/>
              <a:gd name="connsiteY3" fmla="*/ 1462453 h 1462453"/>
              <a:gd name="connsiteX0" fmla="*/ 0 w 7641292"/>
              <a:gd name="connsiteY0" fmla="*/ 0 h 1453217"/>
              <a:gd name="connsiteX1" fmla="*/ 3027485 w 7641292"/>
              <a:gd name="connsiteY1" fmla="*/ 7326 h 1453217"/>
              <a:gd name="connsiteX2" fmla="*/ 4654062 w 7641292"/>
              <a:gd name="connsiteY2" fmla="*/ 1449997 h 1453217"/>
              <a:gd name="connsiteX3" fmla="*/ 7641292 w 7641292"/>
              <a:gd name="connsiteY3" fmla="*/ 1453217 h 1453217"/>
              <a:gd name="connsiteX0" fmla="*/ 0 w 7669001"/>
              <a:gd name="connsiteY0" fmla="*/ 0 h 1453217"/>
              <a:gd name="connsiteX1" fmla="*/ 3027485 w 7669001"/>
              <a:gd name="connsiteY1" fmla="*/ 7326 h 1453217"/>
              <a:gd name="connsiteX2" fmla="*/ 4654062 w 7669001"/>
              <a:gd name="connsiteY2" fmla="*/ 1449997 h 1453217"/>
              <a:gd name="connsiteX3" fmla="*/ 7669001 w 7669001"/>
              <a:gd name="connsiteY3" fmla="*/ 1453217 h 1453217"/>
              <a:gd name="connsiteX0" fmla="*/ 0 w 7613583"/>
              <a:gd name="connsiteY0" fmla="*/ 0 h 1449997"/>
              <a:gd name="connsiteX1" fmla="*/ 3027485 w 7613583"/>
              <a:gd name="connsiteY1" fmla="*/ 7326 h 1449997"/>
              <a:gd name="connsiteX2" fmla="*/ 4654062 w 7613583"/>
              <a:gd name="connsiteY2" fmla="*/ 1449997 h 1449997"/>
              <a:gd name="connsiteX3" fmla="*/ 7613583 w 7613583"/>
              <a:gd name="connsiteY3" fmla="*/ 1443981 h 144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13583" h="1449997">
                <a:moveTo>
                  <a:pt x="0" y="0"/>
                </a:moveTo>
                <a:lnTo>
                  <a:pt x="3027485" y="7326"/>
                </a:lnTo>
                <a:cubicBezTo>
                  <a:pt x="3580302" y="460374"/>
                  <a:pt x="3840773" y="728661"/>
                  <a:pt x="4654062" y="1449997"/>
                </a:cubicBezTo>
                <a:lnTo>
                  <a:pt x="7613583" y="1443981"/>
                </a:lnTo>
              </a:path>
            </a:pathLst>
          </a:custGeom>
          <a:noFill/>
          <a:ln w="12700">
            <a:solidFill>
              <a:schemeClr val="accent4">
                <a:lumMod val="20000"/>
                <a:lumOff val="80000"/>
                <a:alpha val="1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ounded Rectangle 8">
            <a:extLst>
              <a:ext uri="{FF2B5EF4-FFF2-40B4-BE49-F238E27FC236}">
                <a16:creationId xmlns:a16="http://schemas.microsoft.com/office/drawing/2014/main" id="{97A2D62B-7B1A-41C6-8FC6-18C6379D0EB4}"/>
              </a:ext>
            </a:extLst>
          </p:cNvPr>
          <p:cNvSpPr/>
          <p:nvPr/>
        </p:nvSpPr>
        <p:spPr>
          <a:xfrm>
            <a:off x="10342819" y="3732160"/>
            <a:ext cx="677605" cy="573139"/>
          </a:xfrm>
          <a:prstGeom prst="roundRect">
            <a:avLst/>
          </a:prstGeom>
          <a:solidFill>
            <a:schemeClr val="accent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22234C37-4842-4FEE-920D-06853FAC845A}"/>
              </a:ext>
            </a:extLst>
          </p:cNvPr>
          <p:cNvSpPr/>
          <p:nvPr/>
        </p:nvSpPr>
        <p:spPr>
          <a:xfrm>
            <a:off x="1926649" y="3271116"/>
            <a:ext cx="4759902" cy="1224684"/>
          </a:xfrm>
          <a:custGeom>
            <a:avLst/>
            <a:gdLst>
              <a:gd name="connsiteX0" fmla="*/ 0 w 4991100"/>
              <a:gd name="connsiteY0" fmla="*/ 0 h 1485081"/>
              <a:gd name="connsiteX1" fmla="*/ 1666875 w 4991100"/>
              <a:gd name="connsiteY1" fmla="*/ 1390650 h 1485081"/>
              <a:gd name="connsiteX2" fmla="*/ 4991100 w 4991100"/>
              <a:gd name="connsiteY2" fmla="*/ 1390650 h 1485081"/>
              <a:gd name="connsiteX0" fmla="*/ 0 w 4991100"/>
              <a:gd name="connsiteY0" fmla="*/ 0 h 1485081"/>
              <a:gd name="connsiteX1" fmla="*/ 1666875 w 4991100"/>
              <a:gd name="connsiteY1" fmla="*/ 1390650 h 1485081"/>
              <a:gd name="connsiteX2" fmla="*/ 4991100 w 4991100"/>
              <a:gd name="connsiteY2" fmla="*/ 1390650 h 1485081"/>
              <a:gd name="connsiteX0" fmla="*/ 0 w 4991100"/>
              <a:gd name="connsiteY0" fmla="*/ 0 h 1485081"/>
              <a:gd name="connsiteX1" fmla="*/ 1666875 w 4991100"/>
              <a:gd name="connsiteY1" fmla="*/ 1390650 h 1485081"/>
              <a:gd name="connsiteX2" fmla="*/ 4991100 w 4991100"/>
              <a:gd name="connsiteY2" fmla="*/ 1390650 h 1485081"/>
              <a:gd name="connsiteX0" fmla="*/ 0 w 4867275"/>
              <a:gd name="connsiteY0" fmla="*/ 0 h 1523181"/>
              <a:gd name="connsiteX1" fmla="*/ 1543050 w 4867275"/>
              <a:gd name="connsiteY1" fmla="*/ 1428750 h 1523181"/>
              <a:gd name="connsiteX2" fmla="*/ 4867275 w 4867275"/>
              <a:gd name="connsiteY2" fmla="*/ 1428750 h 1523181"/>
              <a:gd name="connsiteX0" fmla="*/ 0 w 4867275"/>
              <a:gd name="connsiteY0" fmla="*/ 0 h 1523181"/>
              <a:gd name="connsiteX1" fmla="*/ 1543050 w 4867275"/>
              <a:gd name="connsiteY1" fmla="*/ 1428750 h 1523181"/>
              <a:gd name="connsiteX2" fmla="*/ 4867275 w 4867275"/>
              <a:gd name="connsiteY2" fmla="*/ 1428750 h 1523181"/>
              <a:gd name="connsiteX0" fmla="*/ 0 w 4953000"/>
              <a:gd name="connsiteY0" fmla="*/ 0 h 1494606"/>
              <a:gd name="connsiteX1" fmla="*/ 1628775 w 4953000"/>
              <a:gd name="connsiteY1" fmla="*/ 1400175 h 1494606"/>
              <a:gd name="connsiteX2" fmla="*/ 4953000 w 4953000"/>
              <a:gd name="connsiteY2" fmla="*/ 1400175 h 1494606"/>
              <a:gd name="connsiteX0" fmla="*/ 0 w 4953000"/>
              <a:gd name="connsiteY0" fmla="*/ 0 h 1494606"/>
              <a:gd name="connsiteX1" fmla="*/ 1628775 w 4953000"/>
              <a:gd name="connsiteY1" fmla="*/ 1400175 h 1494606"/>
              <a:gd name="connsiteX2" fmla="*/ 4953000 w 4953000"/>
              <a:gd name="connsiteY2" fmla="*/ 1400175 h 1494606"/>
              <a:gd name="connsiteX0" fmla="*/ 0 w 4953000"/>
              <a:gd name="connsiteY0" fmla="*/ 0 h 1400339"/>
              <a:gd name="connsiteX1" fmla="*/ 1628775 w 4953000"/>
              <a:gd name="connsiteY1" fmla="*/ 1400175 h 1400339"/>
              <a:gd name="connsiteX2" fmla="*/ 4953000 w 4953000"/>
              <a:gd name="connsiteY2" fmla="*/ 1400175 h 1400339"/>
              <a:gd name="connsiteX0" fmla="*/ 0 w 4981575"/>
              <a:gd name="connsiteY0" fmla="*/ 0 h 1400290"/>
              <a:gd name="connsiteX1" fmla="*/ 1628775 w 4981575"/>
              <a:gd name="connsiteY1" fmla="*/ 1400175 h 1400290"/>
              <a:gd name="connsiteX2" fmla="*/ 4981575 w 4981575"/>
              <a:gd name="connsiteY2" fmla="*/ 1381125 h 1400290"/>
              <a:gd name="connsiteX0" fmla="*/ 0 w 4981575"/>
              <a:gd name="connsiteY0" fmla="*/ 0 h 1400175"/>
              <a:gd name="connsiteX1" fmla="*/ 1628775 w 4981575"/>
              <a:gd name="connsiteY1" fmla="*/ 1400175 h 1400175"/>
              <a:gd name="connsiteX2" fmla="*/ 4981575 w 4981575"/>
              <a:gd name="connsiteY2" fmla="*/ 1381125 h 1400175"/>
              <a:gd name="connsiteX0" fmla="*/ 0 w 4759902"/>
              <a:gd name="connsiteY0" fmla="*/ 0 h 1224684"/>
              <a:gd name="connsiteX1" fmla="*/ 1407102 w 4759902"/>
              <a:gd name="connsiteY1" fmla="*/ 1224684 h 1224684"/>
              <a:gd name="connsiteX2" fmla="*/ 4759902 w 4759902"/>
              <a:gd name="connsiteY2" fmla="*/ 1205634 h 1224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59902" h="1224684">
                <a:moveTo>
                  <a:pt x="0" y="0"/>
                </a:moveTo>
                <a:cubicBezTo>
                  <a:pt x="579437" y="503237"/>
                  <a:pt x="718127" y="650009"/>
                  <a:pt x="1407102" y="1224684"/>
                </a:cubicBezTo>
                <a:lnTo>
                  <a:pt x="4759902" y="1205634"/>
                </a:lnTo>
              </a:path>
            </a:pathLst>
          </a:custGeom>
          <a:noFill/>
          <a:ln w="12700">
            <a:solidFill>
              <a:schemeClr val="accent4">
                <a:lumMod val="20000"/>
                <a:lumOff val="80000"/>
                <a:alpha val="1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01537A09-FBB1-4A7F-BC16-D213BF6C51A9}"/>
              </a:ext>
            </a:extLst>
          </p:cNvPr>
          <p:cNvSpPr/>
          <p:nvPr/>
        </p:nvSpPr>
        <p:spPr>
          <a:xfrm>
            <a:off x="6677025" y="4486275"/>
            <a:ext cx="3056948" cy="1438275"/>
          </a:xfrm>
          <a:custGeom>
            <a:avLst/>
            <a:gdLst>
              <a:gd name="connsiteX0" fmla="*/ 0 w 3343275"/>
              <a:gd name="connsiteY0" fmla="*/ 0 h 1438285"/>
              <a:gd name="connsiteX1" fmla="*/ 1685925 w 3343275"/>
              <a:gd name="connsiteY1" fmla="*/ 1438275 h 1438285"/>
              <a:gd name="connsiteX2" fmla="*/ 3343275 w 3343275"/>
              <a:gd name="connsiteY2" fmla="*/ 19050 h 1438285"/>
              <a:gd name="connsiteX0" fmla="*/ 0 w 3343275"/>
              <a:gd name="connsiteY0" fmla="*/ 0 h 1438285"/>
              <a:gd name="connsiteX1" fmla="*/ 1685925 w 3343275"/>
              <a:gd name="connsiteY1" fmla="*/ 1438275 h 1438285"/>
              <a:gd name="connsiteX2" fmla="*/ 3343275 w 3343275"/>
              <a:gd name="connsiteY2" fmla="*/ 19050 h 1438285"/>
              <a:gd name="connsiteX0" fmla="*/ 0 w 3343275"/>
              <a:gd name="connsiteY0" fmla="*/ 0 h 1438285"/>
              <a:gd name="connsiteX1" fmla="*/ 1685925 w 3343275"/>
              <a:gd name="connsiteY1" fmla="*/ 1438275 h 1438285"/>
              <a:gd name="connsiteX2" fmla="*/ 3343275 w 3343275"/>
              <a:gd name="connsiteY2" fmla="*/ 19050 h 1438285"/>
              <a:gd name="connsiteX0" fmla="*/ 0 w 3343275"/>
              <a:gd name="connsiteY0" fmla="*/ 0 h 1438275"/>
              <a:gd name="connsiteX1" fmla="*/ 1685925 w 3343275"/>
              <a:gd name="connsiteY1" fmla="*/ 1438275 h 1438275"/>
              <a:gd name="connsiteX2" fmla="*/ 3343275 w 3343275"/>
              <a:gd name="connsiteY2" fmla="*/ 19050 h 1438275"/>
              <a:gd name="connsiteX0" fmla="*/ 0 w 3343275"/>
              <a:gd name="connsiteY0" fmla="*/ 0 h 1438275"/>
              <a:gd name="connsiteX1" fmla="*/ 1685925 w 3343275"/>
              <a:gd name="connsiteY1" fmla="*/ 1438275 h 1438275"/>
              <a:gd name="connsiteX2" fmla="*/ 3343275 w 3343275"/>
              <a:gd name="connsiteY2" fmla="*/ 19050 h 1438275"/>
              <a:gd name="connsiteX0" fmla="*/ 0 w 3343275"/>
              <a:gd name="connsiteY0" fmla="*/ 0 h 1438275"/>
              <a:gd name="connsiteX1" fmla="*/ 1685925 w 3343275"/>
              <a:gd name="connsiteY1" fmla="*/ 1438275 h 1438275"/>
              <a:gd name="connsiteX2" fmla="*/ 3343275 w 3343275"/>
              <a:gd name="connsiteY2" fmla="*/ 19050 h 1438275"/>
              <a:gd name="connsiteX0" fmla="*/ 0 w 3056948"/>
              <a:gd name="connsiteY0" fmla="*/ 0 h 1438275"/>
              <a:gd name="connsiteX1" fmla="*/ 1685925 w 3056948"/>
              <a:gd name="connsiteY1" fmla="*/ 1438275 h 1438275"/>
              <a:gd name="connsiteX2" fmla="*/ 3056948 w 3056948"/>
              <a:gd name="connsiteY2" fmla="*/ 268432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6948" h="1438275">
                <a:moveTo>
                  <a:pt x="0" y="0"/>
                </a:moveTo>
                <a:cubicBezTo>
                  <a:pt x="745331" y="631825"/>
                  <a:pt x="1128713" y="939800"/>
                  <a:pt x="1685925" y="1438275"/>
                </a:cubicBezTo>
                <a:cubicBezTo>
                  <a:pt x="2090737" y="1060450"/>
                  <a:pt x="2354479" y="855807"/>
                  <a:pt x="3056948" y="268432"/>
                </a:cubicBezTo>
              </a:path>
            </a:pathLst>
          </a:custGeom>
          <a:noFill/>
          <a:ln w="12700">
            <a:solidFill>
              <a:schemeClr val="accent4">
                <a:lumMod val="20000"/>
                <a:lumOff val="80000"/>
                <a:alpha val="1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7037E2D1-CC62-4229-90D4-DC19BB05A152}"/>
              </a:ext>
            </a:extLst>
          </p:cNvPr>
          <p:cNvGrpSpPr/>
          <p:nvPr/>
        </p:nvGrpSpPr>
        <p:grpSpPr>
          <a:xfrm>
            <a:off x="7388424" y="2681366"/>
            <a:ext cx="2153431" cy="1078376"/>
            <a:chOff x="7372813" y="2237655"/>
            <a:chExt cx="2153431" cy="1078376"/>
          </a:xfrm>
        </p:grpSpPr>
        <p:sp>
          <p:nvSpPr>
            <p:cNvPr id="131" name="Cross 130">
              <a:extLst>
                <a:ext uri="{FF2B5EF4-FFF2-40B4-BE49-F238E27FC236}">
                  <a16:creationId xmlns:a16="http://schemas.microsoft.com/office/drawing/2014/main" id="{6FE2FAA5-F05B-4C58-BEA4-60BE2C6F0021}"/>
                </a:ext>
              </a:extLst>
            </p:cNvPr>
            <p:cNvSpPr/>
            <p:nvPr/>
          </p:nvSpPr>
          <p:spPr>
            <a:xfrm rot="18905569">
              <a:off x="7372813" y="2237655"/>
              <a:ext cx="320229" cy="329683"/>
            </a:xfrm>
            <a:prstGeom prst="plus">
              <a:avLst>
                <a:gd name="adj" fmla="val 41995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Cross 132">
              <a:extLst>
                <a:ext uri="{FF2B5EF4-FFF2-40B4-BE49-F238E27FC236}">
                  <a16:creationId xmlns:a16="http://schemas.microsoft.com/office/drawing/2014/main" id="{AAF8742D-5023-436D-B9B7-98855F24D7F8}"/>
                </a:ext>
              </a:extLst>
            </p:cNvPr>
            <p:cNvSpPr/>
            <p:nvPr/>
          </p:nvSpPr>
          <p:spPr>
            <a:xfrm rot="18905569">
              <a:off x="9206015" y="2986348"/>
              <a:ext cx="320229" cy="329683"/>
            </a:xfrm>
            <a:prstGeom prst="plus">
              <a:avLst>
                <a:gd name="adj" fmla="val 41995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5" name="Cross 134">
            <a:extLst>
              <a:ext uri="{FF2B5EF4-FFF2-40B4-BE49-F238E27FC236}">
                <a16:creationId xmlns:a16="http://schemas.microsoft.com/office/drawing/2014/main" id="{78A962F0-76D0-4220-816E-38686DB5B561}"/>
              </a:ext>
            </a:extLst>
          </p:cNvPr>
          <p:cNvSpPr/>
          <p:nvPr/>
        </p:nvSpPr>
        <p:spPr>
          <a:xfrm rot="18905569">
            <a:off x="5791661" y="5257703"/>
            <a:ext cx="320229" cy="329683"/>
          </a:xfrm>
          <a:prstGeom prst="plus">
            <a:avLst>
              <a:gd name="adj" fmla="val 4199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A10495FF-8CC0-4AC2-9DF9-A6BA494D26AF}"/>
                  </a:ext>
                </a:extLst>
              </p:cNvPr>
              <p:cNvSpPr/>
              <p:nvPr/>
            </p:nvSpPr>
            <p:spPr>
              <a:xfrm>
                <a:off x="505493" y="1095020"/>
                <a:ext cx="11181008" cy="101646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en-US" sz="2800" u="sng" dirty="0">
                    <a:solidFill>
                      <a:schemeClr val="accent4">
                        <a:lumMod val="75000"/>
                      </a:schemeClr>
                    </a:solidFill>
                  </a:rPr>
                  <a:t>Algorithm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: Prune edges that do not lead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𝑖𝑝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using Depth First Search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en-US" sz="2000" i="1" dirty="0">
                    <a:solidFill>
                      <a:schemeClr val="accent4">
                        <a:lumMod val="75000"/>
                      </a:schemeClr>
                    </a:solidFill>
                  </a:rPr>
                  <a:t>(Venkatesh, Dutta &amp; Grover, IEEE Trans. IT 2020; to appear)</a:t>
                </a:r>
                <a:endParaRPr lang="en-US" sz="36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A10495FF-8CC0-4AC2-9DF9-A6BA494D26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93" y="1095020"/>
                <a:ext cx="11181008" cy="1016460"/>
              </a:xfrm>
              <a:prstGeom prst="rect">
                <a:avLst/>
              </a:prstGeom>
              <a:blipFill>
                <a:blip r:embed="rId3"/>
                <a:stretch>
                  <a:fillRect r="-435" b="-8824"/>
                </a:stretch>
              </a:blip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83B07592-A809-432D-BCAB-9E283ADA3E4E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Pruning as a Solution to Orphans</a:t>
            </a:r>
          </a:p>
        </p:txBody>
      </p:sp>
    </p:spTree>
    <p:extLst>
      <p:ext uri="{BB962C8B-B14F-4D97-AF65-F5344CB8AC3E}">
        <p14:creationId xmlns:p14="http://schemas.microsoft.com/office/powerpoint/2010/main" val="161598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4" grpId="0" animBg="1"/>
      <p:bldP spid="126" grpId="0" animBg="1"/>
      <p:bldP spid="127" grpId="0" animBg="1"/>
      <p:bldP spid="128" grpId="0" animBg="1"/>
      <p:bldP spid="129" grpId="0" animBg="1"/>
      <p:bldP spid="1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EC62B-19B0-441E-8E6D-EDA09085B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7C4953-8643-4630-BAEA-1D713B2ED9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2" y="2215852"/>
            <a:ext cx="11461473" cy="4054191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5F3EF5F-AFAD-47C6-AD36-C191EFD1D933}"/>
                  </a:ext>
                </a:extLst>
              </p:cNvPr>
              <p:cNvSpPr/>
              <p:nvPr/>
            </p:nvSpPr>
            <p:spPr>
              <a:xfrm>
                <a:off x="505493" y="1095020"/>
                <a:ext cx="11181008" cy="101646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en-US" sz="2800" u="sng" dirty="0">
                    <a:solidFill>
                      <a:schemeClr val="accent4">
                        <a:lumMod val="75000"/>
                      </a:schemeClr>
                    </a:solidFill>
                  </a:rPr>
                  <a:t>Algorithm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: Prune edges that do not lead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𝑖𝑝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using Depth First Search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en-US" sz="2000" i="1" dirty="0">
                    <a:solidFill>
                      <a:schemeClr val="accent4">
                        <a:lumMod val="75000"/>
                      </a:schemeClr>
                    </a:solidFill>
                  </a:rPr>
                  <a:t>(Venkatesh, Dutta &amp; Grover, IEEE Trans. IT 2020; to appear)</a:t>
                </a:r>
                <a:endParaRPr lang="en-US" sz="36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5F3EF5F-AFAD-47C6-AD36-C191EFD1D9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93" y="1095020"/>
                <a:ext cx="11181008" cy="1016460"/>
              </a:xfrm>
              <a:prstGeom prst="rect">
                <a:avLst/>
              </a:prstGeom>
              <a:blipFill>
                <a:blip r:embed="rId3"/>
                <a:stretch>
                  <a:fillRect r="-435" b="-8824"/>
                </a:stretch>
              </a:blip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F697A542-0FE4-4AA8-9C8B-FF0A09276898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Pruning as a Solution to Orphans</a:t>
            </a:r>
          </a:p>
        </p:txBody>
      </p:sp>
    </p:spTree>
    <p:extLst>
      <p:ext uri="{BB962C8B-B14F-4D97-AF65-F5344CB8AC3E}">
        <p14:creationId xmlns:p14="http://schemas.microsoft.com/office/powerpoint/2010/main" val="1189158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EC62B-19B0-441E-8E6D-EDA09085B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5F3EF5F-AFAD-47C6-AD36-C191EFD1D933}"/>
                  </a:ext>
                </a:extLst>
              </p:cNvPr>
              <p:cNvSpPr/>
              <p:nvPr/>
            </p:nvSpPr>
            <p:spPr>
              <a:xfrm>
                <a:off x="505493" y="1095020"/>
                <a:ext cx="11181008" cy="101646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en-US" sz="2800" u="sng" dirty="0">
                    <a:solidFill>
                      <a:schemeClr val="accent4">
                        <a:lumMod val="75000"/>
                      </a:schemeClr>
                    </a:solidFill>
                  </a:rPr>
                  <a:t>Algorithm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: Prune edges that do not lead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𝑖𝑝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using Depth First Search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en-US" sz="2000" i="1" dirty="0">
                    <a:solidFill>
                      <a:schemeClr val="accent4">
                        <a:lumMod val="75000"/>
                      </a:schemeClr>
                    </a:solidFill>
                  </a:rPr>
                  <a:t>(Venkatesh, Dutta &amp; Grover, IEEE Trans. IT 2020; to appear)</a:t>
                </a:r>
                <a:endParaRPr lang="en-US" sz="36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5F3EF5F-AFAD-47C6-AD36-C191EFD1D9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93" y="1095020"/>
                <a:ext cx="11181008" cy="1016460"/>
              </a:xfrm>
              <a:prstGeom prst="rect">
                <a:avLst/>
              </a:prstGeom>
              <a:blipFill>
                <a:blip r:embed="rId3"/>
                <a:stretch>
                  <a:fillRect r="-435" b="-8824"/>
                </a:stretch>
              </a:blip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F697A542-0FE4-4AA8-9C8B-FF0A09276898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Pruning as a Solution to Orphans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C35DAC-63A6-4BC4-887D-5C9A3777D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777" y="3051131"/>
            <a:ext cx="4853612" cy="284915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B6E6DBA-5367-476D-A576-3F58B475A6C9}"/>
              </a:ext>
            </a:extLst>
          </p:cNvPr>
          <p:cNvSpPr/>
          <p:nvPr/>
        </p:nvSpPr>
        <p:spPr>
          <a:xfrm>
            <a:off x="3988714" y="4861344"/>
            <a:ext cx="385260" cy="330064"/>
          </a:xfrm>
          <a:prstGeom prst="roundRect">
            <a:avLst/>
          </a:prstGeom>
          <a:solidFill>
            <a:srgbClr val="CC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C12BB02-A82F-49B8-B153-363DBEE4E572}"/>
              </a:ext>
            </a:extLst>
          </p:cNvPr>
          <p:cNvSpPr/>
          <p:nvPr/>
        </p:nvSpPr>
        <p:spPr>
          <a:xfrm>
            <a:off x="3073901" y="5215347"/>
            <a:ext cx="729073" cy="739579"/>
          </a:xfrm>
          <a:prstGeom prst="ellips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C542CBC-74E2-42C3-B000-BCAF7D1E0945}"/>
              </a:ext>
            </a:extLst>
          </p:cNvPr>
          <p:cNvSpPr/>
          <p:nvPr/>
        </p:nvSpPr>
        <p:spPr>
          <a:xfrm flipH="1" flipV="1">
            <a:off x="2239470" y="3337520"/>
            <a:ext cx="2465881" cy="943947"/>
          </a:xfrm>
          <a:custGeom>
            <a:avLst/>
            <a:gdLst>
              <a:gd name="connsiteX0" fmla="*/ 0 w 4991100"/>
              <a:gd name="connsiteY0" fmla="*/ 0 h 1485081"/>
              <a:gd name="connsiteX1" fmla="*/ 1666875 w 4991100"/>
              <a:gd name="connsiteY1" fmla="*/ 1390650 h 1485081"/>
              <a:gd name="connsiteX2" fmla="*/ 4991100 w 4991100"/>
              <a:gd name="connsiteY2" fmla="*/ 1390650 h 1485081"/>
              <a:gd name="connsiteX0" fmla="*/ 0 w 4991100"/>
              <a:gd name="connsiteY0" fmla="*/ 0 h 1485081"/>
              <a:gd name="connsiteX1" fmla="*/ 1666875 w 4991100"/>
              <a:gd name="connsiteY1" fmla="*/ 1390650 h 1485081"/>
              <a:gd name="connsiteX2" fmla="*/ 4991100 w 4991100"/>
              <a:gd name="connsiteY2" fmla="*/ 1390650 h 1485081"/>
              <a:gd name="connsiteX0" fmla="*/ 0 w 4991100"/>
              <a:gd name="connsiteY0" fmla="*/ 0 h 1485081"/>
              <a:gd name="connsiteX1" fmla="*/ 1666875 w 4991100"/>
              <a:gd name="connsiteY1" fmla="*/ 1390650 h 1485081"/>
              <a:gd name="connsiteX2" fmla="*/ 4991100 w 4991100"/>
              <a:gd name="connsiteY2" fmla="*/ 1390650 h 1485081"/>
              <a:gd name="connsiteX0" fmla="*/ 0 w 4867275"/>
              <a:gd name="connsiteY0" fmla="*/ 0 h 1523181"/>
              <a:gd name="connsiteX1" fmla="*/ 1543050 w 4867275"/>
              <a:gd name="connsiteY1" fmla="*/ 1428750 h 1523181"/>
              <a:gd name="connsiteX2" fmla="*/ 4867275 w 4867275"/>
              <a:gd name="connsiteY2" fmla="*/ 1428750 h 1523181"/>
              <a:gd name="connsiteX0" fmla="*/ 0 w 4867275"/>
              <a:gd name="connsiteY0" fmla="*/ 0 h 1523181"/>
              <a:gd name="connsiteX1" fmla="*/ 1543050 w 4867275"/>
              <a:gd name="connsiteY1" fmla="*/ 1428750 h 1523181"/>
              <a:gd name="connsiteX2" fmla="*/ 4867275 w 4867275"/>
              <a:gd name="connsiteY2" fmla="*/ 1428750 h 1523181"/>
              <a:gd name="connsiteX0" fmla="*/ 0 w 4953000"/>
              <a:gd name="connsiteY0" fmla="*/ 0 h 1494606"/>
              <a:gd name="connsiteX1" fmla="*/ 1628775 w 4953000"/>
              <a:gd name="connsiteY1" fmla="*/ 1400175 h 1494606"/>
              <a:gd name="connsiteX2" fmla="*/ 4953000 w 4953000"/>
              <a:gd name="connsiteY2" fmla="*/ 1400175 h 1494606"/>
              <a:gd name="connsiteX0" fmla="*/ 0 w 4953000"/>
              <a:gd name="connsiteY0" fmla="*/ 0 h 1494606"/>
              <a:gd name="connsiteX1" fmla="*/ 1628775 w 4953000"/>
              <a:gd name="connsiteY1" fmla="*/ 1400175 h 1494606"/>
              <a:gd name="connsiteX2" fmla="*/ 4953000 w 4953000"/>
              <a:gd name="connsiteY2" fmla="*/ 1400175 h 1494606"/>
              <a:gd name="connsiteX0" fmla="*/ 0 w 4953000"/>
              <a:gd name="connsiteY0" fmla="*/ 0 h 1400339"/>
              <a:gd name="connsiteX1" fmla="*/ 1628775 w 4953000"/>
              <a:gd name="connsiteY1" fmla="*/ 1400175 h 1400339"/>
              <a:gd name="connsiteX2" fmla="*/ 4953000 w 4953000"/>
              <a:gd name="connsiteY2" fmla="*/ 1400175 h 1400339"/>
              <a:gd name="connsiteX0" fmla="*/ 0 w 4981575"/>
              <a:gd name="connsiteY0" fmla="*/ 0 h 1400290"/>
              <a:gd name="connsiteX1" fmla="*/ 1628775 w 4981575"/>
              <a:gd name="connsiteY1" fmla="*/ 1400175 h 1400290"/>
              <a:gd name="connsiteX2" fmla="*/ 4981575 w 4981575"/>
              <a:gd name="connsiteY2" fmla="*/ 1381125 h 1400290"/>
              <a:gd name="connsiteX0" fmla="*/ 0 w 4981575"/>
              <a:gd name="connsiteY0" fmla="*/ 0 h 1400175"/>
              <a:gd name="connsiteX1" fmla="*/ 1628775 w 4981575"/>
              <a:gd name="connsiteY1" fmla="*/ 1400175 h 1400175"/>
              <a:gd name="connsiteX2" fmla="*/ 4981575 w 4981575"/>
              <a:gd name="connsiteY2" fmla="*/ 1381125 h 1400175"/>
              <a:gd name="connsiteX0" fmla="*/ 0 w 4759902"/>
              <a:gd name="connsiteY0" fmla="*/ 0 h 1224684"/>
              <a:gd name="connsiteX1" fmla="*/ 1407102 w 4759902"/>
              <a:gd name="connsiteY1" fmla="*/ 1224684 h 1224684"/>
              <a:gd name="connsiteX2" fmla="*/ 4759902 w 4759902"/>
              <a:gd name="connsiteY2" fmla="*/ 1205634 h 1224684"/>
              <a:gd name="connsiteX0" fmla="*/ 0 w 3316113"/>
              <a:gd name="connsiteY0" fmla="*/ 0 h 1224684"/>
              <a:gd name="connsiteX1" fmla="*/ 1407102 w 3316113"/>
              <a:gd name="connsiteY1" fmla="*/ 1224684 h 1224684"/>
              <a:gd name="connsiteX2" fmla="*/ 3316113 w 3316113"/>
              <a:gd name="connsiteY2" fmla="*/ 1197613 h 1224684"/>
              <a:gd name="connsiteX0" fmla="*/ 0 w 2818808"/>
              <a:gd name="connsiteY0" fmla="*/ 0 h 1224684"/>
              <a:gd name="connsiteX1" fmla="*/ 1407102 w 2818808"/>
              <a:gd name="connsiteY1" fmla="*/ 1224684 h 1224684"/>
              <a:gd name="connsiteX2" fmla="*/ 2818808 w 2818808"/>
              <a:gd name="connsiteY2" fmla="*/ 1093339 h 1224684"/>
              <a:gd name="connsiteX0" fmla="*/ 0 w 2818808"/>
              <a:gd name="connsiteY0" fmla="*/ 0 h 1224684"/>
              <a:gd name="connsiteX1" fmla="*/ 1407102 w 2818808"/>
              <a:gd name="connsiteY1" fmla="*/ 1224684 h 1224684"/>
              <a:gd name="connsiteX2" fmla="*/ 2818808 w 2818808"/>
              <a:gd name="connsiteY2" fmla="*/ 1093339 h 1224684"/>
              <a:gd name="connsiteX0" fmla="*/ 0 w 2818808"/>
              <a:gd name="connsiteY0" fmla="*/ 0 h 1104368"/>
              <a:gd name="connsiteX1" fmla="*/ 1342933 w 2818808"/>
              <a:gd name="connsiteY1" fmla="*/ 1104368 h 1104368"/>
              <a:gd name="connsiteX2" fmla="*/ 2818808 w 2818808"/>
              <a:gd name="connsiteY2" fmla="*/ 1093339 h 1104368"/>
              <a:gd name="connsiteX0" fmla="*/ 0 w 2818808"/>
              <a:gd name="connsiteY0" fmla="*/ 0 h 1104368"/>
              <a:gd name="connsiteX1" fmla="*/ 1342933 w 2818808"/>
              <a:gd name="connsiteY1" fmla="*/ 1104368 h 1104368"/>
              <a:gd name="connsiteX2" fmla="*/ 2818808 w 2818808"/>
              <a:gd name="connsiteY2" fmla="*/ 1093339 h 1104368"/>
              <a:gd name="connsiteX0" fmla="*/ 0 w 2818808"/>
              <a:gd name="connsiteY0" fmla="*/ 0 h 1104368"/>
              <a:gd name="connsiteX1" fmla="*/ 1342933 w 2818808"/>
              <a:gd name="connsiteY1" fmla="*/ 1104368 h 1104368"/>
              <a:gd name="connsiteX2" fmla="*/ 2818808 w 2818808"/>
              <a:gd name="connsiteY2" fmla="*/ 1093339 h 1104368"/>
              <a:gd name="connsiteX0" fmla="*/ 0 w 2722555"/>
              <a:gd name="connsiteY0" fmla="*/ 0 h 943947"/>
              <a:gd name="connsiteX1" fmla="*/ 1246680 w 2722555"/>
              <a:gd name="connsiteY1" fmla="*/ 943947 h 943947"/>
              <a:gd name="connsiteX2" fmla="*/ 2722555 w 2722555"/>
              <a:gd name="connsiteY2" fmla="*/ 932918 h 943947"/>
              <a:gd name="connsiteX0" fmla="*/ 0 w 2722555"/>
              <a:gd name="connsiteY0" fmla="*/ 0 h 943947"/>
              <a:gd name="connsiteX1" fmla="*/ 1246680 w 2722555"/>
              <a:gd name="connsiteY1" fmla="*/ 943947 h 943947"/>
              <a:gd name="connsiteX2" fmla="*/ 2722555 w 2722555"/>
              <a:gd name="connsiteY2" fmla="*/ 932918 h 943947"/>
              <a:gd name="connsiteX0" fmla="*/ 0 w 2722555"/>
              <a:gd name="connsiteY0" fmla="*/ 0 h 943947"/>
              <a:gd name="connsiteX1" fmla="*/ 1246680 w 2722555"/>
              <a:gd name="connsiteY1" fmla="*/ 943947 h 943947"/>
              <a:gd name="connsiteX2" fmla="*/ 2722555 w 2722555"/>
              <a:gd name="connsiteY2" fmla="*/ 932918 h 943947"/>
              <a:gd name="connsiteX0" fmla="*/ 0 w 2465881"/>
              <a:gd name="connsiteY0" fmla="*/ 0 h 943947"/>
              <a:gd name="connsiteX1" fmla="*/ 1246680 w 2465881"/>
              <a:gd name="connsiteY1" fmla="*/ 943947 h 943947"/>
              <a:gd name="connsiteX2" fmla="*/ 2465881 w 2465881"/>
              <a:gd name="connsiteY2" fmla="*/ 940939 h 943947"/>
              <a:gd name="connsiteX0" fmla="*/ 0 w 2465881"/>
              <a:gd name="connsiteY0" fmla="*/ 0 h 943947"/>
              <a:gd name="connsiteX1" fmla="*/ 1246680 w 2465881"/>
              <a:gd name="connsiteY1" fmla="*/ 943947 h 943947"/>
              <a:gd name="connsiteX2" fmla="*/ 2465881 w 2465881"/>
              <a:gd name="connsiteY2" fmla="*/ 940939 h 943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5881" h="943947">
                <a:moveTo>
                  <a:pt x="0" y="0"/>
                </a:moveTo>
                <a:cubicBezTo>
                  <a:pt x="370890" y="262606"/>
                  <a:pt x="902610" y="674072"/>
                  <a:pt x="1246680" y="943947"/>
                </a:cubicBezTo>
                <a:cubicBezTo>
                  <a:pt x="1730616" y="929576"/>
                  <a:pt x="2158407" y="947289"/>
                  <a:pt x="2465881" y="940939"/>
                </a:cubicBezTo>
              </a:path>
            </a:pathLst>
          </a:custGeom>
          <a:noFill/>
          <a:ln w="12700">
            <a:solidFill>
              <a:schemeClr val="accent4">
                <a:lumMod val="20000"/>
                <a:lumOff val="80000"/>
                <a:alpha val="1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0BC46652-5722-47A3-986C-0788C7FC6BAE}"/>
              </a:ext>
            </a:extLst>
          </p:cNvPr>
          <p:cNvSpPr/>
          <p:nvPr/>
        </p:nvSpPr>
        <p:spPr>
          <a:xfrm>
            <a:off x="3776908" y="3708529"/>
            <a:ext cx="860005" cy="363070"/>
          </a:xfrm>
          <a:prstGeom prst="round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E81D7802-F897-4066-84D1-BCF598B47024}"/>
              </a:ext>
            </a:extLst>
          </p:cNvPr>
          <p:cNvSpPr/>
          <p:nvPr/>
        </p:nvSpPr>
        <p:spPr>
          <a:xfrm rot="18905569">
            <a:off x="3864984" y="5192015"/>
            <a:ext cx="320229" cy="329683"/>
          </a:xfrm>
          <a:prstGeom prst="plus">
            <a:avLst>
              <a:gd name="adj" fmla="val 4199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34F583-0122-44E2-AAE6-23394B89A81F}"/>
                  </a:ext>
                </a:extLst>
              </p:cNvPr>
              <p:cNvSpPr txBox="1"/>
              <p:nvPr/>
            </p:nvSpPr>
            <p:spPr>
              <a:xfrm>
                <a:off x="6875326" y="3513199"/>
                <a:ext cx="4302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Remove orphans such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34F583-0122-44E2-AAE6-23394B89A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326" y="3513199"/>
                <a:ext cx="4302588" cy="523220"/>
              </a:xfrm>
              <a:prstGeom prst="rect">
                <a:avLst/>
              </a:prstGeom>
              <a:blipFill>
                <a:blip r:embed="rId5"/>
                <a:stretch>
                  <a:fillRect l="-2975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C7ECCD6-B6EF-4587-A166-76680317F682}"/>
                  </a:ext>
                </a:extLst>
              </p:cNvPr>
              <p:cNvSpPr txBox="1"/>
              <p:nvPr/>
            </p:nvSpPr>
            <p:spPr>
              <a:xfrm>
                <a:off x="6418952" y="4237301"/>
                <a:ext cx="521533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/>
                  <a:t>Hopefully prune out edges like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800" dirty="0"/>
                  <a:t>,</a:t>
                </a:r>
              </a:p>
              <a:p>
                <a:pPr algn="ctr"/>
                <a:r>
                  <a:rPr lang="en-US" sz="2800" dirty="0"/>
                  <a:t>which are not “computed” from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C7ECCD6-B6EF-4587-A166-76680317F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952" y="4237301"/>
                <a:ext cx="5215338" cy="954107"/>
              </a:xfrm>
              <a:prstGeom prst="rect">
                <a:avLst/>
              </a:prstGeom>
              <a:blipFill>
                <a:blip r:embed="rId6"/>
                <a:stretch>
                  <a:fillRect l="-1986"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705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2" grpId="0" animBg="1"/>
      <p:bldP spid="14" grpId="0" animBg="1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74F17-33C7-4BCC-B434-C9A701C26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CFC7A9-CA9B-4AC3-A75B-7BEA246FF1D2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</a:t>
            </a:r>
            <a:r>
              <a:rPr lang="en-US" i="1" dirty="0"/>
              <a:t>else</a:t>
            </a:r>
            <a:r>
              <a:rPr lang="en-US" dirty="0"/>
              <a:t> can we define Information Flow?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68D6B0-8B07-4B9E-A771-0B93704CE1DD}"/>
                  </a:ext>
                </a:extLst>
              </p:cNvPr>
              <p:cNvSpPr txBox="1"/>
              <p:nvPr/>
            </p:nvSpPr>
            <p:spPr>
              <a:xfrm>
                <a:off x="618210" y="1176728"/>
                <a:ext cx="10366624" cy="5293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spcBef>
                    <a:spcPts val="1200"/>
                  </a:spcBef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Why study information flow?</a:t>
                </a:r>
              </a:p>
              <a:p>
                <a:pPr marL="514350" indent="-514350">
                  <a:spcBef>
                    <a:spcPts val="1200"/>
                  </a:spcBef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ISIT’19 recap: Defining information flow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Shortcoming: “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-information Orphans”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Potential Fix based on Pruning</a:t>
                </a:r>
              </a:p>
              <a:p>
                <a:pPr marL="514350" indent="-514350">
                  <a:spcBef>
                    <a:spcPts val="1200"/>
                  </a:spcBef>
                  <a:buFont typeface="+mj-lt"/>
                  <a:buAutoNum type="arabicPeriod"/>
                </a:pPr>
                <a:r>
                  <a:rPr lang="en-US" sz="2800" dirty="0"/>
                  <a:t>Information Flow from a Causality Perspective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A counterexample to Pruning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Intro to Causality and Counterfactual Causal Influence</a:t>
                </a:r>
              </a:p>
              <a:p>
                <a:pPr marL="514350" indent="-514350">
                  <a:spcBef>
                    <a:spcPts val="1200"/>
                  </a:spcBef>
                  <a:buFont typeface="+mj-lt"/>
                  <a:buAutoNum type="arabicPeriod"/>
                </a:pPr>
                <a:r>
                  <a:rPr lang="en-US" sz="2800" dirty="0"/>
                  <a:t>CCI is the intuitive definition, but not observational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An Alternative Observational Definition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Comparison of Definitions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Conclusion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68D6B0-8B07-4B9E-A771-0B93704CE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10" y="1176728"/>
                <a:ext cx="10366624" cy="5293757"/>
              </a:xfrm>
              <a:prstGeom prst="rect">
                <a:avLst/>
              </a:prstGeom>
              <a:blipFill>
                <a:blip r:embed="rId2"/>
                <a:stretch>
                  <a:fillRect l="-1235" t="-1267" b="-2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9531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BFAA99E1-8FFC-49DE-A77C-3FCB52B21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9097" y="1139183"/>
            <a:ext cx="7632854" cy="288365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EC62B-19B0-441E-8E6D-EDA09085B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0" name="Rounded Rectangle 16">
            <a:extLst>
              <a:ext uri="{FF2B5EF4-FFF2-40B4-BE49-F238E27FC236}">
                <a16:creationId xmlns:a16="http://schemas.microsoft.com/office/drawing/2014/main" id="{09D61362-8515-433E-BF83-6A5608CE3094}"/>
              </a:ext>
            </a:extLst>
          </p:cNvPr>
          <p:cNvSpPr/>
          <p:nvPr/>
        </p:nvSpPr>
        <p:spPr>
          <a:xfrm>
            <a:off x="5522012" y="1292730"/>
            <a:ext cx="1193846" cy="433665"/>
          </a:xfrm>
          <a:prstGeom prst="round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8">
            <a:extLst>
              <a:ext uri="{FF2B5EF4-FFF2-40B4-BE49-F238E27FC236}">
                <a16:creationId xmlns:a16="http://schemas.microsoft.com/office/drawing/2014/main" id="{18F912A2-DFE1-4576-BC99-3A21BB8D893F}"/>
              </a:ext>
            </a:extLst>
          </p:cNvPr>
          <p:cNvSpPr/>
          <p:nvPr/>
        </p:nvSpPr>
        <p:spPr>
          <a:xfrm>
            <a:off x="5602380" y="3527282"/>
            <a:ext cx="1018158" cy="486034"/>
          </a:xfrm>
          <a:prstGeom prst="roundRect">
            <a:avLst/>
          </a:prstGeom>
          <a:solidFill>
            <a:srgbClr val="CC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729614A-71E6-4A40-BC93-5DB73701D27D}"/>
                  </a:ext>
                </a:extLst>
              </p:cNvPr>
              <p:cNvSpPr txBox="1"/>
              <p:nvPr/>
            </p:nvSpPr>
            <p:spPr>
              <a:xfrm>
                <a:off x="1272426" y="4827991"/>
                <a:ext cx="29014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729614A-71E6-4A40-BC93-5DB73701D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426" y="4827991"/>
                <a:ext cx="2901435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A48BDF4-3F25-4012-978C-7F4255496BE3}"/>
                  </a:ext>
                </a:extLst>
              </p:cNvPr>
              <p:cNvSpPr txBox="1"/>
              <p:nvPr/>
            </p:nvSpPr>
            <p:spPr>
              <a:xfrm>
                <a:off x="676686" y="5384141"/>
                <a:ext cx="409291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A48BDF4-3F25-4012-978C-7F4255496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86" y="5384141"/>
                <a:ext cx="409291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Rounded Rectangle 7">
            <a:extLst>
              <a:ext uri="{FF2B5EF4-FFF2-40B4-BE49-F238E27FC236}">
                <a16:creationId xmlns:a16="http://schemas.microsoft.com/office/drawing/2014/main" id="{729FCCA1-5FB6-43AF-A748-C208F60BF076}"/>
              </a:ext>
            </a:extLst>
          </p:cNvPr>
          <p:cNvSpPr/>
          <p:nvPr/>
        </p:nvSpPr>
        <p:spPr>
          <a:xfrm>
            <a:off x="1079796" y="5448866"/>
            <a:ext cx="385260" cy="393769"/>
          </a:xfrm>
          <a:prstGeom prst="roundRect">
            <a:avLst/>
          </a:prstGeom>
          <a:solidFill>
            <a:srgbClr val="CC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7D62002-6730-4F0C-A170-AF61BFA53295}"/>
                  </a:ext>
                </a:extLst>
              </p:cNvPr>
              <p:cNvSpPr txBox="1"/>
              <p:nvPr/>
            </p:nvSpPr>
            <p:spPr>
              <a:xfrm>
                <a:off x="5399391" y="5463239"/>
                <a:ext cx="604909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The only information path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/>
                  <a:t> is through an edge carrying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800" dirty="0"/>
                  <a:t>!</a:t>
                </a: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7D62002-6730-4F0C-A170-AF61BFA53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391" y="5463239"/>
                <a:ext cx="6049093" cy="954107"/>
              </a:xfrm>
              <a:prstGeom prst="rect">
                <a:avLst/>
              </a:prstGeom>
              <a:blipFill>
                <a:blip r:embed="rId5"/>
                <a:stretch>
                  <a:fillRect l="-2117"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A358DC3-5234-409D-B579-8B2BFB1239F0}"/>
                  </a:ext>
                </a:extLst>
              </p:cNvPr>
              <p:cNvSpPr txBox="1"/>
              <p:nvPr/>
            </p:nvSpPr>
            <p:spPr>
              <a:xfrm>
                <a:off x="5399390" y="4495646"/>
                <a:ext cx="604909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The orphan removed by pruning transmits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⊕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800" dirty="0"/>
                  <a:t>!</a:t>
                </a: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A358DC3-5234-409D-B579-8B2BFB123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390" y="4495646"/>
                <a:ext cx="6049093" cy="954107"/>
              </a:xfrm>
              <a:prstGeom prst="rect">
                <a:avLst/>
              </a:prstGeom>
              <a:blipFill>
                <a:blip r:embed="rId6"/>
                <a:stretch>
                  <a:fillRect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45B25F0-657C-46A3-8A49-FB039AF366A8}"/>
                  </a:ext>
                </a:extLst>
              </p:cNvPr>
              <p:cNvSpPr txBox="1"/>
              <p:nvPr/>
            </p:nvSpPr>
            <p:spPr>
              <a:xfrm>
                <a:off x="450757" y="4271841"/>
                <a:ext cx="45447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has no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/>
                  <a:t>-info flow:</a:t>
                </a: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45B25F0-657C-46A3-8A49-FB039AF36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57" y="4271841"/>
                <a:ext cx="4544773" cy="523220"/>
              </a:xfrm>
              <a:prstGeom prst="rect">
                <a:avLst/>
              </a:prstGeom>
              <a:blipFill>
                <a:blip r:embed="rId7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Oval 79">
            <a:extLst>
              <a:ext uri="{FF2B5EF4-FFF2-40B4-BE49-F238E27FC236}">
                <a16:creationId xmlns:a16="http://schemas.microsoft.com/office/drawing/2014/main" id="{C6C8A394-4D88-4F38-B41B-D455178E9327}"/>
              </a:ext>
            </a:extLst>
          </p:cNvPr>
          <p:cNvSpPr>
            <a:spLocks noChangeAspect="1"/>
          </p:cNvSpPr>
          <p:nvPr/>
        </p:nvSpPr>
        <p:spPr>
          <a:xfrm>
            <a:off x="6501159" y="1532579"/>
            <a:ext cx="882178" cy="894891"/>
          </a:xfrm>
          <a:prstGeom prst="ellips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81404136-27CF-4ADE-B583-8AED6985F4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5914" y="2972936"/>
                <a:ext cx="2395134" cy="69417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𝑍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</a:rPr>
                        <m:t>Ber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(1/2)</m:t>
                      </m:r>
                    </m:oMath>
                  </m:oMathPara>
                </a14:m>
                <a:endParaRPr lang="en-US" sz="24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81404136-27CF-4ADE-B583-8AED6985F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14" y="2972936"/>
                <a:ext cx="2395134" cy="694173"/>
              </a:xfrm>
              <a:prstGeom prst="rect">
                <a:avLst/>
              </a:prstGeom>
              <a:blipFill>
                <a:blip r:embed="rId8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571DB12-F7C5-424C-A7BF-4641410CC0EB}"/>
                  </a:ext>
                </a:extLst>
              </p:cNvPr>
              <p:cNvSpPr txBox="1"/>
              <p:nvPr/>
            </p:nvSpPr>
            <p:spPr>
              <a:xfrm>
                <a:off x="223518" y="5940292"/>
                <a:ext cx="49992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/>
                  <a:t> is an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/>
                  <a:t>-information Orphan</a:t>
                </a: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571DB12-F7C5-424C-A7BF-4641410CC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18" y="5940292"/>
                <a:ext cx="4999250" cy="523220"/>
              </a:xfrm>
              <a:prstGeom prst="rect">
                <a:avLst/>
              </a:prstGeom>
              <a:blipFill>
                <a:blip r:embed="rId9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F977B974-E5B9-4818-A473-2B2695E60F3D}"/>
              </a:ext>
            </a:extLst>
          </p:cNvPr>
          <p:cNvSpPr/>
          <p:nvPr/>
        </p:nvSpPr>
        <p:spPr>
          <a:xfrm>
            <a:off x="3907848" y="2238976"/>
            <a:ext cx="4350327" cy="1177059"/>
          </a:xfrm>
          <a:custGeom>
            <a:avLst/>
            <a:gdLst>
              <a:gd name="connsiteX0" fmla="*/ 0 w 4991100"/>
              <a:gd name="connsiteY0" fmla="*/ 0 h 1485081"/>
              <a:gd name="connsiteX1" fmla="*/ 1666875 w 4991100"/>
              <a:gd name="connsiteY1" fmla="*/ 1390650 h 1485081"/>
              <a:gd name="connsiteX2" fmla="*/ 4991100 w 4991100"/>
              <a:gd name="connsiteY2" fmla="*/ 1390650 h 1485081"/>
              <a:gd name="connsiteX0" fmla="*/ 0 w 4991100"/>
              <a:gd name="connsiteY0" fmla="*/ 0 h 1485081"/>
              <a:gd name="connsiteX1" fmla="*/ 1666875 w 4991100"/>
              <a:gd name="connsiteY1" fmla="*/ 1390650 h 1485081"/>
              <a:gd name="connsiteX2" fmla="*/ 4991100 w 4991100"/>
              <a:gd name="connsiteY2" fmla="*/ 1390650 h 1485081"/>
              <a:gd name="connsiteX0" fmla="*/ 0 w 4991100"/>
              <a:gd name="connsiteY0" fmla="*/ 0 h 1485081"/>
              <a:gd name="connsiteX1" fmla="*/ 1666875 w 4991100"/>
              <a:gd name="connsiteY1" fmla="*/ 1390650 h 1485081"/>
              <a:gd name="connsiteX2" fmla="*/ 4991100 w 4991100"/>
              <a:gd name="connsiteY2" fmla="*/ 1390650 h 1485081"/>
              <a:gd name="connsiteX0" fmla="*/ 0 w 4867275"/>
              <a:gd name="connsiteY0" fmla="*/ 0 h 1523181"/>
              <a:gd name="connsiteX1" fmla="*/ 1543050 w 4867275"/>
              <a:gd name="connsiteY1" fmla="*/ 1428750 h 1523181"/>
              <a:gd name="connsiteX2" fmla="*/ 4867275 w 4867275"/>
              <a:gd name="connsiteY2" fmla="*/ 1428750 h 1523181"/>
              <a:gd name="connsiteX0" fmla="*/ 0 w 4867275"/>
              <a:gd name="connsiteY0" fmla="*/ 0 h 1523181"/>
              <a:gd name="connsiteX1" fmla="*/ 1543050 w 4867275"/>
              <a:gd name="connsiteY1" fmla="*/ 1428750 h 1523181"/>
              <a:gd name="connsiteX2" fmla="*/ 4867275 w 4867275"/>
              <a:gd name="connsiteY2" fmla="*/ 1428750 h 1523181"/>
              <a:gd name="connsiteX0" fmla="*/ 0 w 4953000"/>
              <a:gd name="connsiteY0" fmla="*/ 0 h 1494606"/>
              <a:gd name="connsiteX1" fmla="*/ 1628775 w 4953000"/>
              <a:gd name="connsiteY1" fmla="*/ 1400175 h 1494606"/>
              <a:gd name="connsiteX2" fmla="*/ 4953000 w 4953000"/>
              <a:gd name="connsiteY2" fmla="*/ 1400175 h 1494606"/>
              <a:gd name="connsiteX0" fmla="*/ 0 w 4953000"/>
              <a:gd name="connsiteY0" fmla="*/ 0 h 1494606"/>
              <a:gd name="connsiteX1" fmla="*/ 1628775 w 4953000"/>
              <a:gd name="connsiteY1" fmla="*/ 1400175 h 1494606"/>
              <a:gd name="connsiteX2" fmla="*/ 4953000 w 4953000"/>
              <a:gd name="connsiteY2" fmla="*/ 1400175 h 1494606"/>
              <a:gd name="connsiteX0" fmla="*/ 0 w 4953000"/>
              <a:gd name="connsiteY0" fmla="*/ 0 h 1400339"/>
              <a:gd name="connsiteX1" fmla="*/ 1628775 w 4953000"/>
              <a:gd name="connsiteY1" fmla="*/ 1400175 h 1400339"/>
              <a:gd name="connsiteX2" fmla="*/ 4953000 w 4953000"/>
              <a:gd name="connsiteY2" fmla="*/ 1400175 h 1400339"/>
              <a:gd name="connsiteX0" fmla="*/ 0 w 4981575"/>
              <a:gd name="connsiteY0" fmla="*/ 0 h 1400290"/>
              <a:gd name="connsiteX1" fmla="*/ 1628775 w 4981575"/>
              <a:gd name="connsiteY1" fmla="*/ 1400175 h 1400290"/>
              <a:gd name="connsiteX2" fmla="*/ 4981575 w 4981575"/>
              <a:gd name="connsiteY2" fmla="*/ 1381125 h 1400290"/>
              <a:gd name="connsiteX0" fmla="*/ 0 w 4981575"/>
              <a:gd name="connsiteY0" fmla="*/ 0 h 1400175"/>
              <a:gd name="connsiteX1" fmla="*/ 1628775 w 4981575"/>
              <a:gd name="connsiteY1" fmla="*/ 1400175 h 1400175"/>
              <a:gd name="connsiteX2" fmla="*/ 4981575 w 4981575"/>
              <a:gd name="connsiteY2" fmla="*/ 1381125 h 1400175"/>
              <a:gd name="connsiteX0" fmla="*/ 0 w 4759902"/>
              <a:gd name="connsiteY0" fmla="*/ 0 h 1224684"/>
              <a:gd name="connsiteX1" fmla="*/ 1407102 w 4759902"/>
              <a:gd name="connsiteY1" fmla="*/ 1224684 h 1224684"/>
              <a:gd name="connsiteX2" fmla="*/ 4759902 w 4759902"/>
              <a:gd name="connsiteY2" fmla="*/ 1205634 h 1224684"/>
              <a:gd name="connsiteX0" fmla="*/ 0 w 4388427"/>
              <a:gd name="connsiteY0" fmla="*/ 0 h 1262784"/>
              <a:gd name="connsiteX1" fmla="*/ 1407102 w 4388427"/>
              <a:gd name="connsiteY1" fmla="*/ 1224684 h 1262784"/>
              <a:gd name="connsiteX2" fmla="*/ 4388427 w 4388427"/>
              <a:gd name="connsiteY2" fmla="*/ 1262784 h 1262784"/>
              <a:gd name="connsiteX0" fmla="*/ 0 w 4293177"/>
              <a:gd name="connsiteY0" fmla="*/ 0 h 1177059"/>
              <a:gd name="connsiteX1" fmla="*/ 1311852 w 4293177"/>
              <a:gd name="connsiteY1" fmla="*/ 1138959 h 1177059"/>
              <a:gd name="connsiteX2" fmla="*/ 4293177 w 4293177"/>
              <a:gd name="connsiteY2" fmla="*/ 1177059 h 1177059"/>
              <a:gd name="connsiteX0" fmla="*/ 0 w 4378902"/>
              <a:gd name="connsiteY0" fmla="*/ 0 h 1196109"/>
              <a:gd name="connsiteX1" fmla="*/ 1397577 w 4378902"/>
              <a:gd name="connsiteY1" fmla="*/ 1158009 h 1196109"/>
              <a:gd name="connsiteX2" fmla="*/ 4378902 w 4378902"/>
              <a:gd name="connsiteY2" fmla="*/ 1196109 h 1196109"/>
              <a:gd name="connsiteX0" fmla="*/ 0 w 4378902"/>
              <a:gd name="connsiteY0" fmla="*/ 0 h 1196109"/>
              <a:gd name="connsiteX1" fmla="*/ 1426152 w 4378902"/>
              <a:gd name="connsiteY1" fmla="*/ 1177059 h 1196109"/>
              <a:gd name="connsiteX2" fmla="*/ 4378902 w 4378902"/>
              <a:gd name="connsiteY2" fmla="*/ 1196109 h 1196109"/>
              <a:gd name="connsiteX0" fmla="*/ 0 w 4350327"/>
              <a:gd name="connsiteY0" fmla="*/ 0 h 1177059"/>
              <a:gd name="connsiteX1" fmla="*/ 1397577 w 4350327"/>
              <a:gd name="connsiteY1" fmla="*/ 1158009 h 1177059"/>
              <a:gd name="connsiteX2" fmla="*/ 4350327 w 4350327"/>
              <a:gd name="connsiteY2" fmla="*/ 1177059 h 1177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50327" h="1177059">
                <a:moveTo>
                  <a:pt x="0" y="0"/>
                </a:moveTo>
                <a:cubicBezTo>
                  <a:pt x="579437" y="503237"/>
                  <a:pt x="708602" y="583334"/>
                  <a:pt x="1397577" y="1158009"/>
                </a:cubicBezTo>
                <a:lnTo>
                  <a:pt x="4350327" y="1177059"/>
                </a:lnTo>
              </a:path>
            </a:pathLst>
          </a:custGeom>
          <a:noFill/>
          <a:ln w="12700">
            <a:solidFill>
              <a:schemeClr val="accent4">
                <a:lumMod val="20000"/>
                <a:lumOff val="80000"/>
                <a:alpha val="1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ross 87">
            <a:extLst>
              <a:ext uri="{FF2B5EF4-FFF2-40B4-BE49-F238E27FC236}">
                <a16:creationId xmlns:a16="http://schemas.microsoft.com/office/drawing/2014/main" id="{92ABD4B9-5BBC-4761-9833-032BE4CC10C9}"/>
              </a:ext>
            </a:extLst>
          </p:cNvPr>
          <p:cNvSpPr/>
          <p:nvPr/>
        </p:nvSpPr>
        <p:spPr>
          <a:xfrm rot="18905569">
            <a:off x="7734760" y="2290433"/>
            <a:ext cx="320229" cy="329683"/>
          </a:xfrm>
          <a:prstGeom prst="plus">
            <a:avLst>
              <a:gd name="adj" fmla="val 4199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ounded Rectangle 17">
            <a:extLst>
              <a:ext uri="{FF2B5EF4-FFF2-40B4-BE49-F238E27FC236}">
                <a16:creationId xmlns:a16="http://schemas.microsoft.com/office/drawing/2014/main" id="{7E379B3A-4A60-4C6C-94B7-CCE3F1D22E08}"/>
              </a:ext>
            </a:extLst>
          </p:cNvPr>
          <p:cNvSpPr/>
          <p:nvPr/>
        </p:nvSpPr>
        <p:spPr>
          <a:xfrm>
            <a:off x="2337827" y="1807554"/>
            <a:ext cx="466165" cy="363070"/>
          </a:xfrm>
          <a:prstGeom prst="roundRect">
            <a:avLst/>
          </a:prstGeom>
          <a:solidFill>
            <a:schemeClr val="accent6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ounded Rectangle 17">
            <a:extLst>
              <a:ext uri="{FF2B5EF4-FFF2-40B4-BE49-F238E27FC236}">
                <a16:creationId xmlns:a16="http://schemas.microsoft.com/office/drawing/2014/main" id="{DF450C87-B72B-4824-A0DF-5DE0EFF01243}"/>
              </a:ext>
            </a:extLst>
          </p:cNvPr>
          <p:cNvSpPr/>
          <p:nvPr/>
        </p:nvSpPr>
        <p:spPr>
          <a:xfrm>
            <a:off x="9391711" y="3244025"/>
            <a:ext cx="466165" cy="363070"/>
          </a:xfrm>
          <a:prstGeom prst="roundRect">
            <a:avLst/>
          </a:prstGeom>
          <a:solidFill>
            <a:schemeClr val="accent6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ounded Rectangle 16">
            <a:extLst>
              <a:ext uri="{FF2B5EF4-FFF2-40B4-BE49-F238E27FC236}">
                <a16:creationId xmlns:a16="http://schemas.microsoft.com/office/drawing/2014/main" id="{33866365-6E34-49F0-ABE7-7333B075C737}"/>
              </a:ext>
            </a:extLst>
          </p:cNvPr>
          <p:cNvSpPr/>
          <p:nvPr/>
        </p:nvSpPr>
        <p:spPr>
          <a:xfrm>
            <a:off x="4174871" y="1553786"/>
            <a:ext cx="401198" cy="363070"/>
          </a:xfrm>
          <a:prstGeom prst="round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ounded Rectangle 17">
            <a:extLst>
              <a:ext uri="{FF2B5EF4-FFF2-40B4-BE49-F238E27FC236}">
                <a16:creationId xmlns:a16="http://schemas.microsoft.com/office/drawing/2014/main" id="{36CE58EE-7F72-460B-BE99-7A3BE18962A4}"/>
              </a:ext>
            </a:extLst>
          </p:cNvPr>
          <p:cNvSpPr/>
          <p:nvPr/>
        </p:nvSpPr>
        <p:spPr>
          <a:xfrm>
            <a:off x="3892394" y="2217942"/>
            <a:ext cx="423786" cy="363070"/>
          </a:xfrm>
          <a:prstGeom prst="roundRect">
            <a:avLst/>
          </a:prstGeom>
          <a:solidFill>
            <a:srgbClr val="CC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16">
            <a:extLst>
              <a:ext uri="{FF2B5EF4-FFF2-40B4-BE49-F238E27FC236}">
                <a16:creationId xmlns:a16="http://schemas.microsoft.com/office/drawing/2014/main" id="{83794448-1201-4525-9941-39BB9C637F19}"/>
              </a:ext>
            </a:extLst>
          </p:cNvPr>
          <p:cNvSpPr/>
          <p:nvPr/>
        </p:nvSpPr>
        <p:spPr>
          <a:xfrm>
            <a:off x="3892867" y="2791401"/>
            <a:ext cx="401198" cy="363070"/>
          </a:xfrm>
          <a:prstGeom prst="round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ed Rectangle 17">
            <a:extLst>
              <a:ext uri="{FF2B5EF4-FFF2-40B4-BE49-F238E27FC236}">
                <a16:creationId xmlns:a16="http://schemas.microsoft.com/office/drawing/2014/main" id="{9E7A9AB3-7656-400F-9619-60063D1C06C4}"/>
              </a:ext>
            </a:extLst>
          </p:cNvPr>
          <p:cNvSpPr/>
          <p:nvPr/>
        </p:nvSpPr>
        <p:spPr>
          <a:xfrm>
            <a:off x="4173861" y="3499270"/>
            <a:ext cx="423786" cy="363070"/>
          </a:xfrm>
          <a:prstGeom prst="roundRect">
            <a:avLst/>
          </a:prstGeom>
          <a:solidFill>
            <a:srgbClr val="CC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ounded Rectangle 16">
            <a:extLst>
              <a:ext uri="{FF2B5EF4-FFF2-40B4-BE49-F238E27FC236}">
                <a16:creationId xmlns:a16="http://schemas.microsoft.com/office/drawing/2014/main" id="{E26C1B34-30FC-43D4-81E9-DE637DEC7DFE}"/>
              </a:ext>
            </a:extLst>
          </p:cNvPr>
          <p:cNvSpPr/>
          <p:nvPr/>
        </p:nvSpPr>
        <p:spPr>
          <a:xfrm>
            <a:off x="7113946" y="2444921"/>
            <a:ext cx="1193846" cy="433665"/>
          </a:xfrm>
          <a:prstGeom prst="round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ounded Rectangle 17">
            <a:extLst>
              <a:ext uri="{FF2B5EF4-FFF2-40B4-BE49-F238E27FC236}">
                <a16:creationId xmlns:a16="http://schemas.microsoft.com/office/drawing/2014/main" id="{F96325BB-7844-43F6-8C4C-00BD448F1899}"/>
              </a:ext>
            </a:extLst>
          </p:cNvPr>
          <p:cNvSpPr/>
          <p:nvPr/>
        </p:nvSpPr>
        <p:spPr>
          <a:xfrm>
            <a:off x="7522782" y="3527282"/>
            <a:ext cx="423786" cy="363070"/>
          </a:xfrm>
          <a:prstGeom prst="roundRect">
            <a:avLst/>
          </a:prstGeom>
          <a:solidFill>
            <a:srgbClr val="CC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B116552-96ED-4827-B760-6ACFBB0025A1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Counterexample to Pruning </a:t>
            </a:r>
            <a:r>
              <a:rPr lang="en-US" sz="2800" i="1" dirty="0"/>
              <a:t>(this work)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26896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  <p:bldP spid="72" grpId="0" animBg="1"/>
      <p:bldP spid="72" grpId="1" animBg="1"/>
      <p:bldP spid="72" grpId="2" animBg="1"/>
      <p:bldP spid="72" grpId="3" animBg="1"/>
      <p:bldP spid="73" grpId="0"/>
      <p:bldP spid="74" grpId="0"/>
      <p:bldP spid="75" grpId="0" animBg="1"/>
      <p:bldP spid="76" grpId="0"/>
      <p:bldP spid="77" grpId="0"/>
      <p:bldP spid="78" grpId="0"/>
      <p:bldP spid="80" grpId="0" animBg="1"/>
      <p:bldP spid="81" grpId="0"/>
      <p:bldP spid="84" grpId="0"/>
      <p:bldP spid="87" grpId="0" animBg="1"/>
      <p:bldP spid="88" grpId="0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5" grpId="2" animBg="1"/>
      <p:bldP spid="96" grpId="0" animBg="1"/>
      <p:bldP spid="96" grpId="1" animBg="1"/>
      <p:bldP spid="96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EC62B-19B0-441E-8E6D-EDA09085B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A73043-C798-4E04-B260-8673B8182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2809" y="1250576"/>
            <a:ext cx="5423886" cy="2049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406140B-426E-42B0-BF89-493AF9C1A2B5}"/>
                  </a:ext>
                </a:extLst>
              </p:cNvPr>
              <p:cNvSpPr txBox="1"/>
              <p:nvPr/>
            </p:nvSpPr>
            <p:spPr>
              <a:xfrm>
                <a:off x="415304" y="1213627"/>
                <a:ext cx="5680696" cy="196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800" dirty="0"/>
                  <a:t>We disliked orphans for </a:t>
                </a:r>
                <a:r>
                  <a:rPr lang="en-US" sz="2800" i="1" dirty="0"/>
                  <a:t>two</a:t>
                </a:r>
                <a:r>
                  <a:rPr lang="en-US" sz="2800" dirty="0"/>
                  <a:t> reasons: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800" dirty="0"/>
                  <a:t> No “conservation” of info flow</a:t>
                </a:r>
                <a:br>
                  <a:rPr lang="en-US" sz="2800" dirty="0"/>
                </a:br>
                <a:r>
                  <a:rPr lang="en-US" sz="2800" dirty="0"/>
                  <a:t> at an orphan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800" dirty="0"/>
                  <a:t> is not “computed” from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406140B-426E-42B0-BF89-493AF9C1A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04" y="1213627"/>
                <a:ext cx="5680696" cy="1969770"/>
              </a:xfrm>
              <a:prstGeom prst="rect">
                <a:avLst/>
              </a:prstGeom>
              <a:blipFill>
                <a:blip r:embed="rId3"/>
                <a:stretch>
                  <a:fillRect l="-2146" t="-2786" r="-751" b="-8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B123B60-CC86-48FC-A7DD-B6E9E8C94BF3}"/>
                  </a:ext>
                </a:extLst>
              </p:cNvPr>
              <p:cNvSpPr txBox="1"/>
              <p:nvPr/>
            </p:nvSpPr>
            <p:spPr>
              <a:xfrm>
                <a:off x="415303" y="3603723"/>
                <a:ext cx="107237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800" dirty="0"/>
                  <a:t> really all that different from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⊕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800" dirty="0"/>
                  <a:t> in these examples?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B123B60-CC86-48FC-A7DD-B6E9E8C94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03" y="3603723"/>
                <a:ext cx="10723751" cy="523220"/>
              </a:xfrm>
              <a:prstGeom prst="rect">
                <a:avLst/>
              </a:prstGeom>
              <a:blipFill>
                <a:blip r:embed="rId4"/>
                <a:stretch>
                  <a:fillRect l="-1137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Rectangle 67">
            <a:extLst>
              <a:ext uri="{FF2B5EF4-FFF2-40B4-BE49-F238E27FC236}">
                <a16:creationId xmlns:a16="http://schemas.microsoft.com/office/drawing/2014/main" id="{B4911CB8-4516-4953-9ACD-410AA305D971}"/>
              </a:ext>
            </a:extLst>
          </p:cNvPr>
          <p:cNvSpPr/>
          <p:nvPr/>
        </p:nvSpPr>
        <p:spPr>
          <a:xfrm>
            <a:off x="1013722" y="5723942"/>
            <a:ext cx="10164553" cy="759528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algn="ctr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To differentiate, we need to go 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</a:rPr>
              <a:t>beyond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the joint distribution!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2B26FA0-B9B6-425C-8902-14B7260462D0}"/>
                  </a:ext>
                </a:extLst>
              </p:cNvPr>
              <p:cNvSpPr txBox="1"/>
              <p:nvPr/>
            </p:nvSpPr>
            <p:spPr>
              <a:xfrm>
                <a:off x="2078185" y="4586974"/>
                <a:ext cx="7397986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𝕀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𝕀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2B26FA0-B9B6-425C-8902-14B726046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185" y="4586974"/>
                <a:ext cx="7397986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FACAA64-FE2A-43E9-89BE-E2369615B45C}"/>
                  </a:ext>
                </a:extLst>
              </p:cNvPr>
              <p:cNvSpPr/>
              <p:nvPr/>
            </p:nvSpPr>
            <p:spPr>
              <a:xfrm>
                <a:off x="414493" y="4168166"/>
                <a:ext cx="30255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Using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⊕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800" dirty="0"/>
                  <a:t>,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FACAA64-FE2A-43E9-89BE-E2369615B4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93" y="4168166"/>
                <a:ext cx="3025572" cy="523220"/>
              </a:xfrm>
              <a:prstGeom prst="rect">
                <a:avLst/>
              </a:prstGeom>
              <a:blipFill>
                <a:blip r:embed="rId6"/>
                <a:stretch>
                  <a:fillRect l="-4234" t="-11628" r="-3024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35D516C8-8B32-4C51-84AA-9AFD7C050AE5}"/>
              </a:ext>
            </a:extLst>
          </p:cNvPr>
          <p:cNvGrpSpPr/>
          <p:nvPr/>
        </p:nvGrpSpPr>
        <p:grpSpPr>
          <a:xfrm>
            <a:off x="7432788" y="3822669"/>
            <a:ext cx="4759212" cy="1486035"/>
            <a:chOff x="7432788" y="3822669"/>
            <a:chExt cx="4759212" cy="1486035"/>
          </a:xfrm>
        </p:grpSpPr>
        <p:sp>
          <p:nvSpPr>
            <p:cNvPr id="82" name="Rounded Rectangle 16">
              <a:extLst>
                <a:ext uri="{FF2B5EF4-FFF2-40B4-BE49-F238E27FC236}">
                  <a16:creationId xmlns:a16="http://schemas.microsoft.com/office/drawing/2014/main" id="{EDE22CE0-324A-4AAD-B790-D12F2931E7B6}"/>
                </a:ext>
              </a:extLst>
            </p:cNvPr>
            <p:cNvSpPr/>
            <p:nvPr/>
          </p:nvSpPr>
          <p:spPr>
            <a:xfrm>
              <a:off x="7432788" y="4875039"/>
              <a:ext cx="1085315" cy="433665"/>
            </a:xfrm>
            <a:prstGeom prst="roundRect">
              <a:avLst/>
            </a:prstGeom>
            <a:solidFill>
              <a:schemeClr val="accent1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48A7F1E7-3E37-4DE8-8858-29C05AB8502D}"/>
                    </a:ext>
                  </a:extLst>
                </p:cNvPr>
                <p:cNvSpPr txBox="1"/>
                <p:nvPr/>
              </p:nvSpPr>
              <p:spPr>
                <a:xfrm>
                  <a:off x="9266048" y="3822669"/>
                  <a:ext cx="2925952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Joint distribution is symmetric in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a14:m>
                  <a:r>
                    <a:rPr lang="en-US" sz="2800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 and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a14:m>
                  <a:r>
                    <a:rPr lang="en-US" sz="2800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!</a:t>
                  </a: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48A7F1E7-3E37-4DE8-8858-29C05AB850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6048" y="3822669"/>
                  <a:ext cx="2925952" cy="1384995"/>
                </a:xfrm>
                <a:prstGeom prst="rect">
                  <a:avLst/>
                </a:prstGeom>
                <a:blipFill>
                  <a:blip r:embed="rId7"/>
                  <a:stretch>
                    <a:fillRect t="-3965" r="-2500" b="-11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B57CA5D-3A23-4AEC-8104-459DB2DAAA44}"/>
                </a:ext>
              </a:extLst>
            </p:cNvPr>
            <p:cNvSpPr/>
            <p:nvPr/>
          </p:nvSpPr>
          <p:spPr>
            <a:xfrm>
              <a:off x="8044873" y="4368824"/>
              <a:ext cx="1274618" cy="434083"/>
            </a:xfrm>
            <a:custGeom>
              <a:avLst/>
              <a:gdLst>
                <a:gd name="connsiteX0" fmla="*/ 0 w 1145309"/>
                <a:gd name="connsiteY0" fmla="*/ 471054 h 471054"/>
                <a:gd name="connsiteX1" fmla="*/ 489527 w 1145309"/>
                <a:gd name="connsiteY1" fmla="*/ 73890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489527 w 1145309"/>
                <a:gd name="connsiteY1" fmla="*/ 73890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489527 w 1145309"/>
                <a:gd name="connsiteY1" fmla="*/ 73890 h 471054"/>
                <a:gd name="connsiteX2" fmla="*/ 1145309 w 1145309"/>
                <a:gd name="connsiteY2" fmla="*/ 0 h 471054"/>
                <a:gd name="connsiteX0" fmla="*/ 0 w 1145309"/>
                <a:gd name="connsiteY0" fmla="*/ 483688 h 483688"/>
                <a:gd name="connsiteX1" fmla="*/ 489527 w 1145309"/>
                <a:gd name="connsiteY1" fmla="*/ 86524 h 483688"/>
                <a:gd name="connsiteX2" fmla="*/ 1145309 w 1145309"/>
                <a:gd name="connsiteY2" fmla="*/ 12634 h 483688"/>
                <a:gd name="connsiteX0" fmla="*/ 0 w 1145309"/>
                <a:gd name="connsiteY0" fmla="*/ 471054 h 471054"/>
                <a:gd name="connsiteX1" fmla="*/ 489527 w 1145309"/>
                <a:gd name="connsiteY1" fmla="*/ 73890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489527 w 1145309"/>
                <a:gd name="connsiteY1" fmla="*/ 73890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489527 w 1145309"/>
                <a:gd name="connsiteY1" fmla="*/ 73890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489527 w 1145309"/>
                <a:gd name="connsiteY1" fmla="*/ 73890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489527 w 1145309"/>
                <a:gd name="connsiteY1" fmla="*/ 73890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353787 w 1145309"/>
                <a:gd name="connsiteY1" fmla="*/ 73891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353787 w 1145309"/>
                <a:gd name="connsiteY1" fmla="*/ 73891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353787 w 1145309"/>
                <a:gd name="connsiteY1" fmla="*/ 73891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353787 w 1145309"/>
                <a:gd name="connsiteY1" fmla="*/ 73891 h 471054"/>
                <a:gd name="connsiteX2" fmla="*/ 1145309 w 1145309"/>
                <a:gd name="connsiteY2" fmla="*/ 0 h 471054"/>
                <a:gd name="connsiteX0" fmla="*/ 0 w 1213179"/>
                <a:gd name="connsiteY0" fmla="*/ 471054 h 471054"/>
                <a:gd name="connsiteX1" fmla="*/ 421657 w 1213179"/>
                <a:gd name="connsiteY1" fmla="*/ 73891 h 471054"/>
                <a:gd name="connsiteX2" fmla="*/ 1213179 w 1213179"/>
                <a:gd name="connsiteY2" fmla="*/ 0 h 471054"/>
                <a:gd name="connsiteX0" fmla="*/ 0 w 1213179"/>
                <a:gd name="connsiteY0" fmla="*/ 482172 h 482172"/>
                <a:gd name="connsiteX1" fmla="*/ 421657 w 1213179"/>
                <a:gd name="connsiteY1" fmla="*/ 40144 h 482172"/>
                <a:gd name="connsiteX2" fmla="*/ 1213179 w 1213179"/>
                <a:gd name="connsiteY2" fmla="*/ 11118 h 482172"/>
                <a:gd name="connsiteX0" fmla="*/ 0 w 1170760"/>
                <a:gd name="connsiteY0" fmla="*/ 527136 h 527136"/>
                <a:gd name="connsiteX1" fmla="*/ 421657 w 1170760"/>
                <a:gd name="connsiteY1" fmla="*/ 85108 h 527136"/>
                <a:gd name="connsiteX2" fmla="*/ 1170760 w 1170760"/>
                <a:gd name="connsiteY2" fmla="*/ 0 h 527136"/>
                <a:gd name="connsiteX0" fmla="*/ 0 w 1170760"/>
                <a:gd name="connsiteY0" fmla="*/ 527136 h 527136"/>
                <a:gd name="connsiteX1" fmla="*/ 379238 w 1170760"/>
                <a:gd name="connsiteY1" fmla="*/ 62675 h 527136"/>
                <a:gd name="connsiteX2" fmla="*/ 1170760 w 1170760"/>
                <a:gd name="connsiteY2" fmla="*/ 0 h 527136"/>
                <a:gd name="connsiteX0" fmla="*/ 0 w 1170760"/>
                <a:gd name="connsiteY0" fmla="*/ 527136 h 527136"/>
                <a:gd name="connsiteX1" fmla="*/ 379238 w 1170760"/>
                <a:gd name="connsiteY1" fmla="*/ 62675 h 527136"/>
                <a:gd name="connsiteX2" fmla="*/ 1170760 w 1170760"/>
                <a:gd name="connsiteY2" fmla="*/ 0 h 527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0760" h="527136">
                  <a:moveTo>
                    <a:pt x="0" y="527136"/>
                  </a:moveTo>
                  <a:cubicBezTo>
                    <a:pt x="106902" y="210779"/>
                    <a:pt x="260465" y="116882"/>
                    <a:pt x="379238" y="62675"/>
                  </a:cubicBezTo>
                  <a:cubicBezTo>
                    <a:pt x="498011" y="8468"/>
                    <a:pt x="998348" y="13854"/>
                    <a:pt x="1170760" y="0"/>
                  </a:cubicBezTo>
                </a:path>
              </a:pathLst>
            </a:custGeom>
            <a:noFill/>
            <a:ln w="31750">
              <a:solidFill>
                <a:schemeClr val="accent5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5EE8BE9-9E6E-4EC6-A680-9A1125091AA1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makes this a </a:t>
            </a:r>
            <a:r>
              <a:rPr lang="en-US" i="1" dirty="0"/>
              <a:t>Counterexample</a:t>
            </a:r>
            <a:r>
              <a:rPr lang="en-US" dirty="0"/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7FEC3101-C712-466C-BA22-75E884901F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1993" y="4897889"/>
                <a:ext cx="1635286" cy="5232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𝑀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,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𝑍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charset="0"/>
                        </a:rPr>
                        <m:t>Ber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(1/2)</m:t>
                      </m:r>
                    </m:oMath>
                  </m:oMathPara>
                </a14:m>
                <a:endParaRPr lang="en-US" sz="16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7FEC3101-C712-466C-BA22-75E884901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993" y="4897889"/>
                <a:ext cx="1635286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238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8" grpId="0" animBg="1"/>
      <p:bldP spid="79" grpId="0"/>
      <p:bldP spid="18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EC62B-19B0-441E-8E6D-EDA09085B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4D05E95-27F5-452D-9FCF-4D53A493CE11}"/>
              </a:ext>
            </a:extLst>
          </p:cNvPr>
          <p:cNvGrpSpPr/>
          <p:nvPr/>
        </p:nvGrpSpPr>
        <p:grpSpPr>
          <a:xfrm>
            <a:off x="910281" y="2030932"/>
            <a:ext cx="3801083" cy="3071209"/>
            <a:chOff x="912840" y="2247631"/>
            <a:chExt cx="3801083" cy="30712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A62B2050-056F-4410-AB41-3EA5D58D2720}"/>
                    </a:ext>
                  </a:extLst>
                </p:cNvPr>
                <p:cNvSpPr/>
                <p:nvPr/>
              </p:nvSpPr>
              <p:spPr>
                <a:xfrm>
                  <a:off x="912840" y="2760801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A62B2050-056F-4410-AB41-3EA5D58D27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840" y="2760801"/>
                  <a:ext cx="675476" cy="694177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49FF8354-7D11-481A-B956-35564613E534}"/>
                    </a:ext>
                  </a:extLst>
                </p:cNvPr>
                <p:cNvSpPr/>
                <p:nvPr/>
              </p:nvSpPr>
              <p:spPr>
                <a:xfrm>
                  <a:off x="1347070" y="4178792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49FF8354-7D11-481A-B956-35564613E5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7070" y="4178792"/>
                  <a:ext cx="675476" cy="694177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808B3EC0-60F0-4499-9F88-225BCD971D10}"/>
                    </a:ext>
                  </a:extLst>
                </p:cNvPr>
                <p:cNvSpPr/>
                <p:nvPr/>
              </p:nvSpPr>
              <p:spPr>
                <a:xfrm>
                  <a:off x="4038447" y="4091356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808B3EC0-60F0-4499-9F88-225BCD971D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8447" y="4091356"/>
                  <a:ext cx="675476" cy="694177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8244968-8DDE-4655-82B9-52544A1558B3}"/>
                    </a:ext>
                  </a:extLst>
                </p:cNvPr>
                <p:cNvSpPr/>
                <p:nvPr/>
              </p:nvSpPr>
              <p:spPr>
                <a:xfrm>
                  <a:off x="2229194" y="2247631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8244968-8DDE-4655-82B9-52544A1558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9194" y="2247631"/>
                  <a:ext cx="675476" cy="694177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A3046923-7D73-438E-A1B0-780224E14E53}"/>
                    </a:ext>
                  </a:extLst>
                </p:cNvPr>
                <p:cNvSpPr/>
                <p:nvPr/>
              </p:nvSpPr>
              <p:spPr>
                <a:xfrm>
                  <a:off x="3701188" y="2607778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2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A3046923-7D73-438E-A1B0-780224E14E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1188" y="2607778"/>
                  <a:ext cx="675476" cy="694177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1AA8DCFF-D491-42C4-ACB9-313ABEDEB1E0}"/>
                    </a:ext>
                  </a:extLst>
                </p:cNvPr>
                <p:cNvSpPr/>
                <p:nvPr/>
              </p:nvSpPr>
              <p:spPr>
                <a:xfrm>
                  <a:off x="2716984" y="4624663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1AA8DCFF-D491-42C4-ACB9-313ABEDEB1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6984" y="4624663"/>
                  <a:ext cx="675476" cy="694177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4CCC18BE-C4D8-4E18-9261-8E4C538B83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7356" y="2719376"/>
              <a:ext cx="700305" cy="24199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A577C7CF-797F-40B3-A52A-A50F02135FB8}"/>
                </a:ext>
              </a:extLst>
            </p:cNvPr>
            <p:cNvCxnSpPr>
              <a:cxnSpLocks/>
              <a:stCxn id="19" idx="5"/>
              <a:endCxn id="34" idx="1"/>
            </p:cNvCxnSpPr>
            <p:nvPr/>
          </p:nvCxnSpPr>
          <p:spPr>
            <a:xfrm>
              <a:off x="1489395" y="3353318"/>
              <a:ext cx="1326510" cy="137300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CCE91052-7C31-4FAD-8C6E-4F405D9E6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5739" y="2871777"/>
              <a:ext cx="594322" cy="130701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98C25CA7-98B7-4EB7-BC24-5B442C4104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1748" y="3281813"/>
              <a:ext cx="713724" cy="136981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9B1939E-C334-4D73-82AE-42CA6926CFAF}"/>
                </a:ext>
              </a:extLst>
            </p:cNvPr>
            <p:cNvCxnSpPr>
              <a:cxnSpLocks/>
              <a:stCxn id="25" idx="5"/>
              <a:endCxn id="21" idx="1"/>
            </p:cNvCxnSpPr>
            <p:nvPr/>
          </p:nvCxnSpPr>
          <p:spPr>
            <a:xfrm>
              <a:off x="2805749" y="2840148"/>
              <a:ext cx="1331619" cy="13528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A686BF38-876B-4E6D-A360-81C0316210D9}"/>
                </a:ext>
              </a:extLst>
            </p:cNvPr>
            <p:cNvCxnSpPr>
              <a:cxnSpLocks/>
            </p:cNvCxnSpPr>
            <p:nvPr/>
          </p:nvCxnSpPr>
          <p:spPr>
            <a:xfrm>
              <a:off x="2909501" y="2648918"/>
              <a:ext cx="812528" cy="23308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8610449A-6FCE-4521-9A90-1C5AEED327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04004" y="3107888"/>
              <a:ext cx="1710020" cy="125208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074914F1-1AA6-412E-8E29-E2AE3CDA5B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0026" y="4569540"/>
              <a:ext cx="698470" cy="282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AEF6C9C7-CF01-479B-99E0-EF69936F0D36}"/>
              </a:ext>
            </a:extLst>
          </p:cNvPr>
          <p:cNvSpPr txBox="1"/>
          <p:nvPr/>
        </p:nvSpPr>
        <p:spPr>
          <a:xfrm>
            <a:off x="584068" y="5793342"/>
            <a:ext cx="4544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Directed Acyclic Graph with functional relationships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FAE06DED-3DEE-4EBA-BD19-6CFDAF66108E}"/>
                  </a:ext>
                </a:extLst>
              </p:cNvPr>
              <p:cNvSpPr txBox="1"/>
              <p:nvPr/>
            </p:nvSpPr>
            <p:spPr>
              <a:xfrm>
                <a:off x="1367204" y="5136377"/>
                <a:ext cx="2896177" cy="5961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FAE06DED-3DEE-4EBA-BD19-6CFDAF661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204" y="5136377"/>
                <a:ext cx="2896177" cy="5961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6" name="Group 175">
            <a:extLst>
              <a:ext uri="{FF2B5EF4-FFF2-40B4-BE49-F238E27FC236}">
                <a16:creationId xmlns:a16="http://schemas.microsoft.com/office/drawing/2014/main" id="{974BB290-9035-489A-8ACF-05ECBCE11144}"/>
              </a:ext>
            </a:extLst>
          </p:cNvPr>
          <p:cNvGrpSpPr/>
          <p:nvPr/>
        </p:nvGrpSpPr>
        <p:grpSpPr>
          <a:xfrm>
            <a:off x="5640726" y="1942253"/>
            <a:ext cx="6318192" cy="2323627"/>
            <a:chOff x="5640726" y="1944218"/>
            <a:chExt cx="6318192" cy="2323627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559BB323-9594-4508-B0A5-8058FEA74ED3}"/>
                </a:ext>
              </a:extLst>
            </p:cNvPr>
            <p:cNvGrpSpPr/>
            <p:nvPr/>
          </p:nvGrpSpPr>
          <p:grpSpPr>
            <a:xfrm>
              <a:off x="6548735" y="2130853"/>
              <a:ext cx="675476" cy="2136992"/>
              <a:chOff x="6343155" y="1941509"/>
              <a:chExt cx="675476" cy="21369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8F37CEC6-8C39-4977-8963-FBBBC248049B}"/>
                      </a:ext>
                    </a:extLst>
                  </p:cNvPr>
                  <p:cNvSpPr/>
                  <p:nvPr/>
                </p:nvSpPr>
                <p:spPr>
                  <a:xfrm>
                    <a:off x="6343155" y="1941509"/>
                    <a:ext cx="675476" cy="694177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8F37CEC6-8C39-4977-8963-FBBBC248049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43155" y="1941509"/>
                    <a:ext cx="675476" cy="694177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 w="254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7FA8261B-C39E-4923-AD3A-A5FCB649FAA3}"/>
                      </a:ext>
                    </a:extLst>
                  </p:cNvPr>
                  <p:cNvSpPr/>
                  <p:nvPr/>
                </p:nvSpPr>
                <p:spPr>
                  <a:xfrm>
                    <a:off x="6343155" y="3384324"/>
                    <a:ext cx="675476" cy="694177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7FA8261B-C39E-4923-AD3A-A5FCB649FAA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43155" y="3384324"/>
                    <a:ext cx="675476" cy="694177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 w="254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4C650FF9-A575-458C-A867-D2CA5B2C4EF1}"/>
                </a:ext>
              </a:extLst>
            </p:cNvPr>
            <p:cNvGrpSpPr/>
            <p:nvPr/>
          </p:nvGrpSpPr>
          <p:grpSpPr>
            <a:xfrm>
              <a:off x="8157996" y="2130853"/>
              <a:ext cx="675476" cy="2136992"/>
              <a:chOff x="8395988" y="1941509"/>
              <a:chExt cx="675476" cy="21369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CDC28A7F-22E4-4711-A455-482C629B646D}"/>
                      </a:ext>
                    </a:extLst>
                  </p:cNvPr>
                  <p:cNvSpPr/>
                  <p:nvPr/>
                </p:nvSpPr>
                <p:spPr>
                  <a:xfrm>
                    <a:off x="8395988" y="1941509"/>
                    <a:ext cx="675476" cy="694177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CDC28A7F-22E4-4711-A455-482C629B646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5988" y="1941509"/>
                    <a:ext cx="675476" cy="694177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 w="254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55792EEE-CFF7-478E-AFE5-F4FDB7D931B5}"/>
                      </a:ext>
                    </a:extLst>
                  </p:cNvPr>
                  <p:cNvSpPr/>
                  <p:nvPr/>
                </p:nvSpPr>
                <p:spPr>
                  <a:xfrm>
                    <a:off x="8395988" y="3384324"/>
                    <a:ext cx="675476" cy="694177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55792EEE-CFF7-478E-AFE5-F4FDB7D931B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5988" y="3384324"/>
                    <a:ext cx="675476" cy="694177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 w="254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6C5D219D-3138-4728-B447-56CA88AEA078}"/>
                </a:ext>
              </a:extLst>
            </p:cNvPr>
            <p:cNvGrpSpPr/>
            <p:nvPr/>
          </p:nvGrpSpPr>
          <p:grpSpPr>
            <a:xfrm>
              <a:off x="9803124" y="2125601"/>
              <a:ext cx="675476" cy="2136992"/>
              <a:chOff x="10448820" y="1941509"/>
              <a:chExt cx="675476" cy="21369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94E9BCC6-F5FD-4673-A340-8AD3C3A9C9D1}"/>
                      </a:ext>
                    </a:extLst>
                  </p:cNvPr>
                  <p:cNvSpPr/>
                  <p:nvPr/>
                </p:nvSpPr>
                <p:spPr>
                  <a:xfrm>
                    <a:off x="10448820" y="1941509"/>
                    <a:ext cx="675476" cy="694177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94E9BCC6-F5FD-4673-A340-8AD3C3A9C9D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48820" y="1941509"/>
                    <a:ext cx="675476" cy="694177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 w="254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9072390F-74CD-4534-AA4F-F79DF82D1D82}"/>
                      </a:ext>
                    </a:extLst>
                  </p:cNvPr>
                  <p:cNvSpPr/>
                  <p:nvPr/>
                </p:nvSpPr>
                <p:spPr>
                  <a:xfrm>
                    <a:off x="10448820" y="3384324"/>
                    <a:ext cx="675476" cy="694177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9072390F-74CD-4534-AA4F-F79DF82D1D8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48820" y="3384324"/>
                    <a:ext cx="675476" cy="694177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 w="254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9DF06299-9FD3-443F-B696-E20D2E7A7488}"/>
                </a:ext>
              </a:extLst>
            </p:cNvPr>
            <p:cNvCxnSpPr>
              <a:stCxn id="122" idx="6"/>
              <a:endCxn id="123" idx="2"/>
            </p:cNvCxnSpPr>
            <p:nvPr/>
          </p:nvCxnSpPr>
          <p:spPr>
            <a:xfrm>
              <a:off x="7224211" y="2477942"/>
              <a:ext cx="93378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E89B26C1-BE02-48B6-A409-10BD9DE9D2D0}"/>
                </a:ext>
              </a:extLst>
            </p:cNvPr>
            <p:cNvCxnSpPr>
              <a:endCxn id="122" idx="2"/>
            </p:cNvCxnSpPr>
            <p:nvPr/>
          </p:nvCxnSpPr>
          <p:spPr>
            <a:xfrm>
              <a:off x="6134869" y="2477942"/>
              <a:ext cx="413866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8BC24D92-9E4D-4DC6-B3B5-5F478ADCAF88}"/>
                </a:ext>
              </a:extLst>
            </p:cNvPr>
            <p:cNvCxnSpPr/>
            <p:nvPr/>
          </p:nvCxnSpPr>
          <p:spPr>
            <a:xfrm>
              <a:off x="10478600" y="3919571"/>
              <a:ext cx="420247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FDB92FE8-1F71-4CA4-A08B-4BCEA2ECF837}"/>
                    </a:ext>
                  </a:extLst>
                </p:cNvPr>
                <p:cNvSpPr txBox="1"/>
                <p:nvPr/>
              </p:nvSpPr>
              <p:spPr>
                <a:xfrm>
                  <a:off x="5640726" y="2211079"/>
                  <a:ext cx="58137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m:oMathPara>
                  </a14:m>
                  <a:endParaRPr lang="en-US" sz="28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FDB92FE8-1F71-4CA4-A08B-4BCEA2ECF8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0726" y="2211079"/>
                  <a:ext cx="581378" cy="52322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5961655A-A080-42B1-ADFD-925BE5A967A9}"/>
                    </a:ext>
                  </a:extLst>
                </p:cNvPr>
                <p:cNvSpPr txBox="1"/>
                <p:nvPr/>
              </p:nvSpPr>
              <p:spPr>
                <a:xfrm>
                  <a:off x="10871697" y="3681028"/>
                  <a:ext cx="10872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5961655A-A080-42B1-ADFD-925BE5A967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1697" y="3681028"/>
                  <a:ext cx="1087221" cy="52322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E6ED8FD6-81A5-457C-BE65-B162C70802F3}"/>
                </a:ext>
              </a:extLst>
            </p:cNvPr>
            <p:cNvCxnSpPr>
              <a:cxnSpLocks/>
              <a:stCxn id="125" idx="6"/>
              <a:endCxn id="126" idx="2"/>
            </p:cNvCxnSpPr>
            <p:nvPr/>
          </p:nvCxnSpPr>
          <p:spPr>
            <a:xfrm>
              <a:off x="7224211" y="3920757"/>
              <a:ext cx="93378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0ED303E8-5EBF-45EC-81A4-99E18BEFD67A}"/>
                </a:ext>
              </a:extLst>
            </p:cNvPr>
            <p:cNvCxnSpPr>
              <a:cxnSpLocks/>
              <a:stCxn id="125" idx="7"/>
              <a:endCxn id="123" idx="3"/>
            </p:cNvCxnSpPr>
            <p:nvPr/>
          </p:nvCxnSpPr>
          <p:spPr>
            <a:xfrm flipV="1">
              <a:off x="7125290" y="2723370"/>
              <a:ext cx="1131627" cy="95195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87BB6E06-CF39-4248-8ECA-8EB99B9A23C1}"/>
                </a:ext>
              </a:extLst>
            </p:cNvPr>
            <p:cNvCxnSpPr>
              <a:cxnSpLocks/>
              <a:stCxn id="123" idx="6"/>
              <a:endCxn id="124" idx="2"/>
            </p:cNvCxnSpPr>
            <p:nvPr/>
          </p:nvCxnSpPr>
          <p:spPr>
            <a:xfrm flipV="1">
              <a:off x="8833472" y="2472690"/>
              <a:ext cx="969652" cy="52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E58979DE-20E7-4D8B-B418-F28EEDB2E079}"/>
                </a:ext>
              </a:extLst>
            </p:cNvPr>
            <p:cNvCxnSpPr>
              <a:cxnSpLocks/>
              <a:stCxn id="126" idx="6"/>
              <a:endCxn id="127" idx="2"/>
            </p:cNvCxnSpPr>
            <p:nvPr/>
          </p:nvCxnSpPr>
          <p:spPr>
            <a:xfrm flipV="1">
              <a:off x="8833472" y="3915505"/>
              <a:ext cx="969652" cy="5252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38BA7647-F678-47C5-A391-70B23A29A0B4}"/>
                </a:ext>
              </a:extLst>
            </p:cNvPr>
            <p:cNvCxnSpPr>
              <a:cxnSpLocks/>
              <a:stCxn id="126" idx="7"/>
              <a:endCxn id="124" idx="3"/>
            </p:cNvCxnSpPr>
            <p:nvPr/>
          </p:nvCxnSpPr>
          <p:spPr>
            <a:xfrm flipV="1">
              <a:off x="8734551" y="2718118"/>
              <a:ext cx="1167494" cy="95721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B8175BC4-9B53-41EF-889B-750B97C22522}"/>
                </a:ext>
              </a:extLst>
            </p:cNvPr>
            <p:cNvCxnSpPr>
              <a:cxnSpLocks/>
              <a:stCxn id="123" idx="5"/>
              <a:endCxn id="127" idx="1"/>
            </p:cNvCxnSpPr>
            <p:nvPr/>
          </p:nvCxnSpPr>
          <p:spPr>
            <a:xfrm>
              <a:off x="8734551" y="2723370"/>
              <a:ext cx="1167494" cy="9467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3EEF0DAB-F1DB-4610-B2AC-A769F181AED5}"/>
                </a:ext>
              </a:extLst>
            </p:cNvPr>
            <p:cNvCxnSpPr>
              <a:cxnSpLocks/>
              <a:stCxn id="122" idx="5"/>
              <a:endCxn id="126" idx="1"/>
            </p:cNvCxnSpPr>
            <p:nvPr/>
          </p:nvCxnSpPr>
          <p:spPr>
            <a:xfrm>
              <a:off x="7125290" y="2723370"/>
              <a:ext cx="1131627" cy="951958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9E0B0E3B-23F6-4747-BE44-3211D4253E79}"/>
                    </a:ext>
                  </a:extLst>
                </p:cNvPr>
                <p:cNvSpPr txBox="1"/>
                <p:nvPr/>
              </p:nvSpPr>
              <p:spPr>
                <a:xfrm>
                  <a:off x="7388853" y="1967323"/>
                  <a:ext cx="64036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9E0B0E3B-23F6-4747-BE44-3211D4253E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8853" y="1967323"/>
                  <a:ext cx="640368" cy="52322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D72F43C9-3BC3-49D1-9CBC-3F630027BFD3}"/>
                    </a:ext>
                  </a:extLst>
                </p:cNvPr>
                <p:cNvSpPr txBox="1"/>
                <p:nvPr/>
              </p:nvSpPr>
              <p:spPr>
                <a:xfrm>
                  <a:off x="7904827" y="2859678"/>
                  <a:ext cx="6486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D72F43C9-3BC3-49D1-9CBC-3F630027BF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4827" y="2859678"/>
                  <a:ext cx="648639" cy="52322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B996C48B-A1CE-4CF2-9F07-84940D54E334}"/>
                    </a:ext>
                  </a:extLst>
                </p:cNvPr>
                <p:cNvSpPr txBox="1"/>
                <p:nvPr/>
              </p:nvSpPr>
              <p:spPr>
                <a:xfrm>
                  <a:off x="8962247" y="1944218"/>
                  <a:ext cx="6486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B996C48B-A1CE-4CF2-9F07-84940D54E3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2247" y="1944218"/>
                  <a:ext cx="648639" cy="523220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C6193688-E991-4CBE-8B22-7B924B801838}"/>
              </a:ext>
            </a:extLst>
          </p:cNvPr>
          <p:cNvGrpSpPr/>
          <p:nvPr/>
        </p:nvGrpSpPr>
        <p:grpSpPr>
          <a:xfrm>
            <a:off x="5604893" y="1879879"/>
            <a:ext cx="6284122" cy="2581346"/>
            <a:chOff x="5604893" y="1879879"/>
            <a:chExt cx="6284122" cy="2581346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DEE11680-1A82-48A7-8AD7-4BEAF806F48A}"/>
                </a:ext>
              </a:extLst>
            </p:cNvPr>
            <p:cNvSpPr/>
            <p:nvPr/>
          </p:nvSpPr>
          <p:spPr>
            <a:xfrm>
              <a:off x="7335432" y="1896046"/>
              <a:ext cx="675476" cy="69417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2A9D161-287E-46E8-94C1-31C3DFE7E16F}"/>
                </a:ext>
              </a:extLst>
            </p:cNvPr>
            <p:cNvSpPr/>
            <p:nvPr/>
          </p:nvSpPr>
          <p:spPr>
            <a:xfrm>
              <a:off x="7869719" y="2772235"/>
              <a:ext cx="675476" cy="69417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A1C91F89-9125-468D-903A-37D40D5053E3}"/>
                </a:ext>
              </a:extLst>
            </p:cNvPr>
            <p:cNvSpPr/>
            <p:nvPr/>
          </p:nvSpPr>
          <p:spPr>
            <a:xfrm>
              <a:off x="8923288" y="1879879"/>
              <a:ext cx="675476" cy="69417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4189EDBF-8D7C-4D42-AEE3-966520970BAB}"/>
                </a:ext>
              </a:extLst>
            </p:cNvPr>
            <p:cNvSpPr/>
            <p:nvPr/>
          </p:nvSpPr>
          <p:spPr>
            <a:xfrm>
              <a:off x="5604893" y="2091607"/>
              <a:ext cx="675476" cy="69417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82E12846-1D2C-44FB-A894-C044C98AE6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00050" y="3444879"/>
              <a:ext cx="988965" cy="101634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7F301F16-0029-4DD4-B37B-D99FF88DE6C9}"/>
                  </a:ext>
                </a:extLst>
              </p:cNvPr>
              <p:cNvSpPr txBox="1"/>
              <p:nvPr/>
            </p:nvSpPr>
            <p:spPr>
              <a:xfrm>
                <a:off x="6944939" y="4496827"/>
                <a:ext cx="3632405" cy="591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7F301F16-0029-4DD4-B37B-D99FF88DE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939" y="4496827"/>
                <a:ext cx="3632405" cy="59105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" name="Rectangle 183">
            <a:extLst>
              <a:ext uri="{FF2B5EF4-FFF2-40B4-BE49-F238E27FC236}">
                <a16:creationId xmlns:a16="http://schemas.microsoft.com/office/drawing/2014/main" id="{23CCB1E2-D1F3-468E-961F-9DC88C6534E6}"/>
              </a:ext>
            </a:extLst>
          </p:cNvPr>
          <p:cNvSpPr/>
          <p:nvPr/>
        </p:nvSpPr>
        <p:spPr>
          <a:xfrm>
            <a:off x="6170326" y="5318833"/>
            <a:ext cx="5089665" cy="1164637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algn="ctr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The Computational System is also a Structural Causal Model</a:t>
            </a: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56A71D3E-A51E-4D66-A91E-BF07F11675DD}"/>
              </a:ext>
            </a:extLst>
          </p:cNvPr>
          <p:cNvGrpSpPr/>
          <p:nvPr/>
        </p:nvGrpSpPr>
        <p:grpSpPr>
          <a:xfrm>
            <a:off x="485313" y="948619"/>
            <a:ext cx="4766627" cy="1071308"/>
            <a:chOff x="485313" y="948619"/>
            <a:chExt cx="4766627" cy="107130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DE095F-F73B-423D-88B6-E5ABEC204B16}"/>
                </a:ext>
              </a:extLst>
            </p:cNvPr>
            <p:cNvSpPr txBox="1"/>
            <p:nvPr/>
          </p:nvSpPr>
          <p:spPr>
            <a:xfrm>
              <a:off x="843984" y="948619"/>
              <a:ext cx="41316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Structural Causal Model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0E06F48B-E8EC-4A27-8634-8C4824C5D69B}"/>
                </a:ext>
              </a:extLst>
            </p:cNvPr>
            <p:cNvSpPr txBox="1"/>
            <p:nvPr/>
          </p:nvSpPr>
          <p:spPr>
            <a:xfrm>
              <a:off x="485313" y="1373596"/>
              <a:ext cx="47666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(Peters, </a:t>
              </a:r>
              <a:r>
                <a:rPr lang="en-US" i="1" dirty="0" err="1"/>
                <a:t>Janzing</a:t>
              </a:r>
              <a:r>
                <a:rPr lang="en-US" i="1" dirty="0"/>
                <a:t> &amp; </a:t>
              </a:r>
              <a:r>
                <a:rPr lang="en-US" i="1" dirty="0" err="1"/>
                <a:t>Schölkopf</a:t>
              </a:r>
              <a:r>
                <a:rPr lang="en-US" i="1" dirty="0"/>
                <a:t>, </a:t>
              </a:r>
              <a:br>
                <a:rPr lang="en-US" i="1" dirty="0"/>
              </a:br>
              <a:r>
                <a:rPr lang="en-US" i="1" dirty="0"/>
                <a:t>“Elements of Causal Inference”, 2016)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DDAD122-5086-474A-BCCA-5F458285A464}"/>
              </a:ext>
            </a:extLst>
          </p:cNvPr>
          <p:cNvGrpSpPr/>
          <p:nvPr/>
        </p:nvGrpSpPr>
        <p:grpSpPr>
          <a:xfrm>
            <a:off x="5874088" y="948619"/>
            <a:ext cx="5243290" cy="794050"/>
            <a:chOff x="5874088" y="948619"/>
            <a:chExt cx="5243290" cy="79405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BE7B12-3391-4260-A9F3-941D23EAD643}"/>
                </a:ext>
              </a:extLst>
            </p:cNvPr>
            <p:cNvSpPr txBox="1"/>
            <p:nvPr/>
          </p:nvSpPr>
          <p:spPr>
            <a:xfrm>
              <a:off x="6010209" y="948619"/>
              <a:ext cx="4999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Computational System Model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D4F30464-E637-4B5D-ADE9-F98ACFFDB48E}"/>
                </a:ext>
              </a:extLst>
            </p:cNvPr>
            <p:cNvSpPr txBox="1"/>
            <p:nvPr/>
          </p:nvSpPr>
          <p:spPr>
            <a:xfrm>
              <a:off x="5874088" y="1373337"/>
              <a:ext cx="5243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(Venkatesh, Dutta &amp; Grover, ISIT 2019; Trans. IT 2020)</a:t>
              </a:r>
            </a:p>
          </p:txBody>
        </p:sp>
      </p:grpSp>
      <p:sp>
        <p:nvSpPr>
          <p:cNvPr id="60" name="Title 1">
            <a:extLst>
              <a:ext uri="{FF2B5EF4-FFF2-40B4-BE49-F238E27FC236}">
                <a16:creationId xmlns:a16="http://schemas.microsoft.com/office/drawing/2014/main" id="{39CB2134-D8F8-4182-A539-9B7E654BD962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Brief Introduction to Causality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CDCECC4-0FF2-4774-BAA7-38EAF4D60CBA}"/>
                  </a:ext>
                </a:extLst>
              </p:cNvPr>
              <p:cNvSpPr txBox="1"/>
              <p:nvPr/>
            </p:nvSpPr>
            <p:spPr>
              <a:xfrm>
                <a:off x="4002404" y="3024893"/>
                <a:ext cx="13036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CDCECC4-0FF2-4774-BAA7-38EAF4D60C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404" y="3024893"/>
                <a:ext cx="1303690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EC45B8C-A660-40B1-A203-7C4AC32DB377}"/>
                  </a:ext>
                </a:extLst>
              </p:cNvPr>
              <p:cNvSpPr txBox="1"/>
              <p:nvPr/>
            </p:nvSpPr>
            <p:spPr>
              <a:xfrm>
                <a:off x="286424" y="2013384"/>
                <a:ext cx="138486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box>
                        <m:box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≔</m:t>
                          </m:r>
                        </m:e>
                      </m:box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EC45B8C-A660-40B1-A203-7C4AC32DB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24" y="2013384"/>
                <a:ext cx="1384866" cy="52322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534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0" grpId="0"/>
      <p:bldP spid="182" grpId="0"/>
      <p:bldP spid="184" grpId="0" animBg="1"/>
      <p:bldP spid="61" grpId="0"/>
      <p:bldP spid="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54E92AC-9B16-4E4A-94AB-4656DD7EE6DC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Acknowledgments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3F9D9B-4F7E-450C-A864-0066F6B38AEF}"/>
              </a:ext>
            </a:extLst>
          </p:cNvPr>
          <p:cNvSpPr txBox="1"/>
          <p:nvPr/>
        </p:nvSpPr>
        <p:spPr>
          <a:xfrm>
            <a:off x="7624200" y="1048273"/>
            <a:ext cx="114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Theorists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A2524-F33F-46F8-AB6A-5C6E812C78E0}"/>
              </a:ext>
            </a:extLst>
          </p:cNvPr>
          <p:cNvSpPr txBox="1"/>
          <p:nvPr/>
        </p:nvSpPr>
        <p:spPr>
          <a:xfrm>
            <a:off x="1926407" y="1048273"/>
            <a:ext cx="1794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Neuroscientists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C5908B-3E2D-4D3B-BD12-3DF129033844}"/>
              </a:ext>
            </a:extLst>
          </p:cNvPr>
          <p:cNvSpPr txBox="1"/>
          <p:nvPr/>
        </p:nvSpPr>
        <p:spPr>
          <a:xfrm>
            <a:off x="4768850" y="1048273"/>
            <a:ext cx="1160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Clinicians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29C8A1-D999-4743-85A6-AAEFA284C7A1}"/>
              </a:ext>
            </a:extLst>
          </p:cNvPr>
          <p:cNvSpPr txBox="1"/>
          <p:nvPr/>
        </p:nvSpPr>
        <p:spPr>
          <a:xfrm>
            <a:off x="390418" y="3785347"/>
            <a:ext cx="2604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/>
              <a:t>Labmates</a:t>
            </a:r>
            <a:r>
              <a:rPr lang="en-US" sz="2000" u="sng" dirty="0"/>
              <a:t> &amp; Colleagues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E38E43-CD77-4A54-99BC-5A374D5B41FA}"/>
              </a:ext>
            </a:extLst>
          </p:cNvPr>
          <p:cNvSpPr txBox="1"/>
          <p:nvPr/>
        </p:nvSpPr>
        <p:spPr>
          <a:xfrm>
            <a:off x="453192" y="1048274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Advisor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6E4E4AE-07FF-4F3F-83A2-F409020CFA33}"/>
              </a:ext>
            </a:extLst>
          </p:cNvPr>
          <p:cNvGrpSpPr/>
          <p:nvPr/>
        </p:nvGrpSpPr>
        <p:grpSpPr>
          <a:xfrm>
            <a:off x="551067" y="1556398"/>
            <a:ext cx="1000699" cy="2195473"/>
            <a:chOff x="936075" y="1556398"/>
            <a:chExt cx="1000699" cy="2195473"/>
          </a:xfrm>
        </p:grpSpPr>
        <p:pic>
          <p:nvPicPr>
            <p:cNvPr id="12" name="Picture 11" descr="A smiling person in a blue shirt&#10;&#10;Description automatically generated">
              <a:extLst>
                <a:ext uri="{FF2B5EF4-FFF2-40B4-BE49-F238E27FC236}">
                  <a16:creationId xmlns:a16="http://schemas.microsoft.com/office/drawing/2014/main" id="{994AA412-7286-41A0-82EE-5A51120F6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03" t="19630" r="12626" b="21483"/>
            <a:stretch/>
          </p:blipFill>
          <p:spPr>
            <a:xfrm>
              <a:off x="936075" y="1556398"/>
              <a:ext cx="1000699" cy="12871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F6B80E-CFB4-4ECD-89FC-1F246E047CC8}"/>
                </a:ext>
              </a:extLst>
            </p:cNvPr>
            <p:cNvSpPr txBox="1"/>
            <p:nvPr/>
          </p:nvSpPr>
          <p:spPr>
            <a:xfrm>
              <a:off x="1042481" y="2828541"/>
              <a:ext cx="82529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Pulkit</a:t>
              </a:r>
              <a:br>
                <a:rPr lang="en-US" dirty="0"/>
              </a:br>
              <a:r>
                <a:rPr lang="en-US" dirty="0"/>
                <a:t>Grover</a:t>
              </a:r>
              <a:br>
                <a:rPr lang="en-US" dirty="0"/>
              </a:br>
              <a:r>
                <a:rPr lang="en-US" dirty="0"/>
                <a:t>(CMU)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9B9F60-DD17-496B-93E0-6C186E147890}"/>
              </a:ext>
            </a:extLst>
          </p:cNvPr>
          <p:cNvGrpSpPr/>
          <p:nvPr/>
        </p:nvGrpSpPr>
        <p:grpSpPr>
          <a:xfrm>
            <a:off x="1951767" y="1562015"/>
            <a:ext cx="1165704" cy="2189856"/>
            <a:chOff x="2298057" y="1562015"/>
            <a:chExt cx="1165704" cy="2189856"/>
          </a:xfrm>
        </p:grpSpPr>
        <p:pic>
          <p:nvPicPr>
            <p:cNvPr id="15" name="Picture 14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53F813CF-EE98-430F-A9D6-9DB8AF124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58" r="8247" b="17633"/>
            <a:stretch/>
          </p:blipFill>
          <p:spPr>
            <a:xfrm>
              <a:off x="2361215" y="1562015"/>
              <a:ext cx="1039388" cy="12759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6F00BC-5DBF-4350-86A5-7AF43EFC3D62}"/>
                </a:ext>
              </a:extLst>
            </p:cNvPr>
            <p:cNvSpPr txBox="1"/>
            <p:nvPr/>
          </p:nvSpPr>
          <p:spPr>
            <a:xfrm>
              <a:off x="2298057" y="2828541"/>
              <a:ext cx="11657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Marlene</a:t>
              </a:r>
              <a:br>
                <a:rPr lang="en-US" dirty="0"/>
              </a:br>
              <a:r>
                <a:rPr lang="en-US" dirty="0" err="1"/>
                <a:t>Behrmann</a:t>
              </a:r>
              <a:br>
                <a:rPr lang="en-US" dirty="0"/>
              </a:br>
              <a:r>
                <a:rPr lang="en-US" dirty="0"/>
                <a:t>(CMU)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F24AC43-D290-4F5C-9862-17382555BA9D}"/>
              </a:ext>
            </a:extLst>
          </p:cNvPr>
          <p:cNvGrpSpPr/>
          <p:nvPr/>
        </p:nvGrpSpPr>
        <p:grpSpPr>
          <a:xfrm>
            <a:off x="3400117" y="1553557"/>
            <a:ext cx="1039387" cy="2198314"/>
            <a:chOff x="3771686" y="1553557"/>
            <a:chExt cx="1039387" cy="2198314"/>
          </a:xfrm>
        </p:grpSpPr>
        <p:pic>
          <p:nvPicPr>
            <p:cNvPr id="18" name="Picture 1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AC048BE0-88E4-414A-ABA4-A98CF9A551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50" t="1541" r="1820" b="79853"/>
            <a:stretch/>
          </p:blipFill>
          <p:spPr>
            <a:xfrm>
              <a:off x="3771686" y="1553557"/>
              <a:ext cx="1039387" cy="12759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18F04B-EFC3-4B64-BDDE-2B744D411406}"/>
                </a:ext>
              </a:extLst>
            </p:cNvPr>
            <p:cNvSpPr txBox="1"/>
            <p:nvPr/>
          </p:nvSpPr>
          <p:spPr>
            <a:xfrm>
              <a:off x="3894476" y="2828541"/>
              <a:ext cx="7938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Rob</a:t>
              </a:r>
              <a:br>
                <a:rPr lang="en-US" dirty="0"/>
              </a:br>
              <a:r>
                <a:rPr lang="en-US" dirty="0" err="1"/>
                <a:t>Kass</a:t>
              </a:r>
              <a:br>
                <a:rPr lang="en-US" dirty="0"/>
              </a:br>
              <a:r>
                <a:rPr lang="en-US" dirty="0"/>
                <a:t>(CMU)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39CC316-DF57-464D-B81E-D46C9A9B8EC3}"/>
              </a:ext>
            </a:extLst>
          </p:cNvPr>
          <p:cNvGrpSpPr/>
          <p:nvPr/>
        </p:nvGrpSpPr>
        <p:grpSpPr>
          <a:xfrm>
            <a:off x="4564357" y="1553559"/>
            <a:ext cx="1650195" cy="2198312"/>
            <a:chOff x="4885326" y="1553559"/>
            <a:chExt cx="1650195" cy="219831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81131B2-B39F-4263-8536-BAA74FE57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36" r="11443" b="43738"/>
            <a:stretch/>
          </p:blipFill>
          <p:spPr>
            <a:xfrm>
              <a:off x="5190729" y="1553559"/>
              <a:ext cx="1039387" cy="127596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C92A8F-67B5-4377-B75F-46CFA629DB3D}"/>
                </a:ext>
              </a:extLst>
            </p:cNvPr>
            <p:cNvSpPr txBox="1"/>
            <p:nvPr/>
          </p:nvSpPr>
          <p:spPr>
            <a:xfrm>
              <a:off x="4885326" y="2828541"/>
              <a:ext cx="16501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Mark</a:t>
              </a:r>
              <a:br>
                <a:rPr lang="en-US" dirty="0"/>
              </a:br>
              <a:r>
                <a:rPr lang="en-US" dirty="0"/>
                <a:t>Richardson</a:t>
              </a:r>
              <a:br>
                <a:rPr lang="en-US" dirty="0"/>
              </a:br>
              <a:r>
                <a:rPr lang="en-US" dirty="0"/>
                <a:t>(MGH/Harvard)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D8ED834-F969-4B56-9F4C-F3FD5813DAD1}"/>
              </a:ext>
            </a:extLst>
          </p:cNvPr>
          <p:cNvGrpSpPr/>
          <p:nvPr/>
        </p:nvGrpSpPr>
        <p:grpSpPr>
          <a:xfrm>
            <a:off x="6150312" y="1553559"/>
            <a:ext cx="1270862" cy="2198312"/>
            <a:chOff x="6467461" y="1553559"/>
            <a:chExt cx="1270862" cy="219831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26EE644-3F27-4F09-98F8-FEC2631E2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232"/>
            <a:stretch/>
          </p:blipFill>
          <p:spPr>
            <a:xfrm>
              <a:off x="6601199" y="1553559"/>
              <a:ext cx="1003382" cy="127596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BB7AAD-26C4-4755-85EB-2DC3F083A378}"/>
                </a:ext>
              </a:extLst>
            </p:cNvPr>
            <p:cNvSpPr txBox="1"/>
            <p:nvPr/>
          </p:nvSpPr>
          <p:spPr>
            <a:xfrm>
              <a:off x="6467461" y="2828541"/>
              <a:ext cx="127086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Vasily</a:t>
              </a:r>
              <a:br>
                <a:rPr lang="en-US" dirty="0"/>
              </a:br>
              <a:r>
                <a:rPr lang="en-US" dirty="0"/>
                <a:t>Kokkinos</a:t>
              </a:r>
              <a:br>
                <a:rPr lang="en-US" dirty="0"/>
              </a:br>
              <a:r>
                <a:rPr lang="en-US" dirty="0"/>
                <a:t>(MGH/</a:t>
              </a:r>
              <a:r>
                <a:rPr lang="en-US" dirty="0" err="1"/>
                <a:t>Hvd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78F663A-D85A-4663-9342-C4CD802B6797}"/>
              </a:ext>
            </a:extLst>
          </p:cNvPr>
          <p:cNvGrpSpPr/>
          <p:nvPr/>
        </p:nvGrpSpPr>
        <p:grpSpPr>
          <a:xfrm>
            <a:off x="9125481" y="1548117"/>
            <a:ext cx="1039388" cy="2183774"/>
            <a:chOff x="9051627" y="1548117"/>
            <a:chExt cx="1039388" cy="2183774"/>
          </a:xfrm>
        </p:grpSpPr>
        <p:pic>
          <p:nvPicPr>
            <p:cNvPr id="28" name="Picture 27" descr="A person wearing glasses posing for the camera&#10;&#10;Description automatically generated">
              <a:extLst>
                <a:ext uri="{FF2B5EF4-FFF2-40B4-BE49-F238E27FC236}">
                  <a16:creationId xmlns:a16="http://schemas.microsoft.com/office/drawing/2014/main" id="{3DB8316E-A48A-4CDA-955E-8D8EC3800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8" r="8941"/>
            <a:stretch/>
          </p:blipFill>
          <p:spPr>
            <a:xfrm>
              <a:off x="9051627" y="1548117"/>
              <a:ext cx="1039388" cy="128684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834630E-0BB6-4E1D-9528-FF278FC24FA2}"/>
                </a:ext>
              </a:extLst>
            </p:cNvPr>
            <p:cNvSpPr txBox="1"/>
            <p:nvPr/>
          </p:nvSpPr>
          <p:spPr>
            <a:xfrm>
              <a:off x="9179105" y="2808561"/>
              <a:ext cx="7681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Bobak</a:t>
              </a:r>
              <a:br>
                <a:rPr lang="en-US" dirty="0"/>
              </a:br>
              <a:r>
                <a:rPr lang="en-US" dirty="0" err="1"/>
                <a:t>Nazer</a:t>
              </a:r>
              <a:br>
                <a:rPr lang="en-US" dirty="0"/>
              </a:br>
              <a:r>
                <a:rPr lang="en-US" dirty="0"/>
                <a:t>(BU)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37D51AA-D985-4403-A663-270F50744A70}"/>
              </a:ext>
            </a:extLst>
          </p:cNvPr>
          <p:cNvGrpSpPr/>
          <p:nvPr/>
        </p:nvGrpSpPr>
        <p:grpSpPr>
          <a:xfrm>
            <a:off x="10503594" y="1550771"/>
            <a:ext cx="1152046" cy="2201100"/>
            <a:chOff x="10399321" y="1550771"/>
            <a:chExt cx="1152046" cy="2201100"/>
          </a:xfrm>
        </p:grpSpPr>
        <p:pic>
          <p:nvPicPr>
            <p:cNvPr id="30" name="Picture 29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5FAA911D-B4A1-45EC-9651-37557877D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9" t="1" r="12763" b="1517"/>
            <a:stretch/>
          </p:blipFill>
          <p:spPr>
            <a:xfrm>
              <a:off x="10453471" y="1550771"/>
              <a:ext cx="1039389" cy="127874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A184A59-27F9-4A8A-B812-3BFC99F1C527}"/>
                </a:ext>
              </a:extLst>
            </p:cNvPr>
            <p:cNvSpPr txBox="1"/>
            <p:nvPr/>
          </p:nvSpPr>
          <p:spPr>
            <a:xfrm>
              <a:off x="10399321" y="2828541"/>
              <a:ext cx="115204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Venkatesh</a:t>
              </a:r>
              <a:br>
                <a:rPr lang="en-US" dirty="0"/>
              </a:br>
              <a:r>
                <a:rPr lang="en-US" dirty="0" err="1"/>
                <a:t>Saligrama</a:t>
              </a:r>
              <a:br>
                <a:rPr lang="en-US" dirty="0"/>
              </a:br>
              <a:r>
                <a:rPr lang="en-US" dirty="0"/>
                <a:t>(BU)</a:t>
              </a:r>
            </a:p>
          </p:txBody>
        </p:sp>
      </p:grpSp>
      <p:pic>
        <p:nvPicPr>
          <p:cNvPr id="34" name="Picture 33" descr="A girl posing in front of a body of water&#10;&#10;Description automatically generated">
            <a:extLst>
              <a:ext uri="{FF2B5EF4-FFF2-40B4-BE49-F238E27FC236}">
                <a16:creationId xmlns:a16="http://schemas.microsoft.com/office/drawing/2014/main" id="{A76FD01E-7072-4B2F-B7C5-4FDE1A9E41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8" t="21681" r="33555" b="25254"/>
          <a:stretch/>
        </p:blipFill>
        <p:spPr>
          <a:xfrm>
            <a:off x="488293" y="4336308"/>
            <a:ext cx="1039388" cy="129303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F76F9F6-9EBE-40B5-9F48-FF78CFDD3150}"/>
              </a:ext>
            </a:extLst>
          </p:cNvPr>
          <p:cNvSpPr txBox="1"/>
          <p:nvPr/>
        </p:nvSpPr>
        <p:spPr>
          <a:xfrm>
            <a:off x="325074" y="5600166"/>
            <a:ext cx="1364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Sanghamitra</a:t>
            </a:r>
            <a:br>
              <a:rPr lang="en-US" dirty="0"/>
            </a:br>
            <a:r>
              <a:rPr lang="en-US" dirty="0"/>
              <a:t>Dutta</a:t>
            </a:r>
            <a:br>
              <a:rPr lang="en-US" dirty="0"/>
            </a:br>
            <a:r>
              <a:rPr lang="en-US" dirty="0"/>
              <a:t>(CMU)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3F2CEB-55C8-4914-9CF7-E660E4710054}"/>
              </a:ext>
            </a:extLst>
          </p:cNvPr>
          <p:cNvSpPr/>
          <p:nvPr/>
        </p:nvSpPr>
        <p:spPr>
          <a:xfrm>
            <a:off x="1968495" y="4336307"/>
            <a:ext cx="1039388" cy="1293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ABF358-3E9B-438D-820A-145F09CC0E42}"/>
              </a:ext>
            </a:extLst>
          </p:cNvPr>
          <p:cNvSpPr txBox="1"/>
          <p:nvPr/>
        </p:nvSpPr>
        <p:spPr>
          <a:xfrm>
            <a:off x="1949822" y="5625384"/>
            <a:ext cx="1095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Aditya</a:t>
            </a:r>
            <a:br>
              <a:rPr lang="en-US" dirty="0"/>
            </a:br>
            <a:r>
              <a:rPr lang="en-US" dirty="0" err="1"/>
              <a:t>Gangrade</a:t>
            </a:r>
            <a:br>
              <a:rPr lang="en-US" dirty="0"/>
            </a:br>
            <a:r>
              <a:rPr lang="en-US" dirty="0"/>
              <a:t>(BU)</a:t>
            </a:r>
          </a:p>
        </p:txBody>
      </p:sp>
      <p:pic>
        <p:nvPicPr>
          <p:cNvPr id="39" name="Picture 38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FA93519C-8F83-4EE5-B76A-FEB30811C1E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6" t="25150" r="14203" b="38088"/>
          <a:stretch/>
        </p:blipFill>
        <p:spPr>
          <a:xfrm>
            <a:off x="6370414" y="4332345"/>
            <a:ext cx="1042993" cy="129303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AE57489-0D54-43AE-B3DD-A4092F43F24C}"/>
              </a:ext>
            </a:extLst>
          </p:cNvPr>
          <p:cNvSpPr txBox="1"/>
          <p:nvPr/>
        </p:nvSpPr>
        <p:spPr>
          <a:xfrm>
            <a:off x="6412700" y="5625384"/>
            <a:ext cx="960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Haewon</a:t>
            </a:r>
            <a:br>
              <a:rPr lang="en-US" dirty="0"/>
            </a:br>
            <a:r>
              <a:rPr lang="en-US" dirty="0" err="1"/>
              <a:t>Jeong</a:t>
            </a:r>
            <a:br>
              <a:rPr lang="en-US" dirty="0"/>
            </a:br>
            <a:r>
              <a:rPr lang="en-US" dirty="0"/>
              <a:t>(CMU)</a:t>
            </a:r>
          </a:p>
        </p:txBody>
      </p:sp>
      <p:pic>
        <p:nvPicPr>
          <p:cNvPr id="42" name="Picture 4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DB0AF4F-E0EB-4D8E-9964-DED776051A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4"/>
          <a:stretch/>
        </p:blipFill>
        <p:spPr>
          <a:xfrm>
            <a:off x="3448697" y="4332345"/>
            <a:ext cx="1039388" cy="129700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3B9D0B8-446C-40FB-B906-2B41A0F42A0F}"/>
              </a:ext>
            </a:extLst>
          </p:cNvPr>
          <p:cNvSpPr txBox="1"/>
          <p:nvPr/>
        </p:nvSpPr>
        <p:spPr>
          <a:xfrm>
            <a:off x="3465242" y="5644573"/>
            <a:ext cx="1000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Ashwati</a:t>
            </a:r>
            <a:br>
              <a:rPr lang="en-US" dirty="0"/>
            </a:br>
            <a:r>
              <a:rPr lang="en-US" dirty="0"/>
              <a:t>Krishnan</a:t>
            </a:r>
            <a:br>
              <a:rPr lang="en-US" dirty="0"/>
            </a:br>
            <a:r>
              <a:rPr lang="en-US" dirty="0"/>
              <a:t>(CMU)</a:t>
            </a:r>
          </a:p>
        </p:txBody>
      </p:sp>
      <p:pic>
        <p:nvPicPr>
          <p:cNvPr id="45" name="Picture 4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3CBF610-C596-4299-A6ED-03C487E34C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5"/>
          <a:stretch/>
        </p:blipFill>
        <p:spPr>
          <a:xfrm>
            <a:off x="4928899" y="4355929"/>
            <a:ext cx="1000700" cy="128042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44260B3-5151-4C70-9A42-5AE60C6FE4AA}"/>
              </a:ext>
            </a:extLst>
          </p:cNvPr>
          <p:cNvSpPr txBox="1"/>
          <p:nvPr/>
        </p:nvSpPr>
        <p:spPr>
          <a:xfrm>
            <a:off x="4814408" y="5644573"/>
            <a:ext cx="1235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Alireza</a:t>
            </a:r>
          </a:p>
          <a:p>
            <a:pPr algn="ctr"/>
            <a:r>
              <a:rPr lang="en-US" dirty="0" err="1"/>
              <a:t>Chamanzar</a:t>
            </a:r>
            <a:endParaRPr lang="en-US" dirty="0"/>
          </a:p>
          <a:p>
            <a:pPr algn="ctr"/>
            <a:r>
              <a:rPr lang="en-US" dirty="0"/>
              <a:t>(CMU)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681B08-5208-4FF6-9EAD-8462C479EA7A}"/>
              </a:ext>
            </a:extLst>
          </p:cNvPr>
          <p:cNvSpPr txBox="1"/>
          <p:nvPr/>
        </p:nvSpPr>
        <p:spPr>
          <a:xfrm>
            <a:off x="7689534" y="3887695"/>
            <a:ext cx="1389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Fellowships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4CC56A-F27E-4D5D-9F29-C8C7078B8A62}"/>
              </a:ext>
            </a:extLst>
          </p:cNvPr>
          <p:cNvSpPr txBox="1"/>
          <p:nvPr/>
        </p:nvSpPr>
        <p:spPr>
          <a:xfrm>
            <a:off x="7720431" y="4226318"/>
            <a:ext cx="4280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CMLH Fellowship in Digital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Dowd Fellowship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Henry L. Hillman Presidential Fellowship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 Dean’s Fellowship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9CA6976-7BBF-475F-87DA-7A0067BDBED1}"/>
              </a:ext>
            </a:extLst>
          </p:cNvPr>
          <p:cNvGrpSpPr/>
          <p:nvPr/>
        </p:nvGrpSpPr>
        <p:grpSpPr>
          <a:xfrm>
            <a:off x="7726789" y="1561098"/>
            <a:ext cx="1039390" cy="2190773"/>
            <a:chOff x="7857871" y="1561098"/>
            <a:chExt cx="1039390" cy="2190773"/>
          </a:xfrm>
        </p:grpSpPr>
        <p:pic>
          <p:nvPicPr>
            <p:cNvPr id="50" name="Picture 49" descr="A person sitting in front of a book shelf&#10;&#10;Description automatically generated">
              <a:extLst>
                <a:ext uri="{FF2B5EF4-FFF2-40B4-BE49-F238E27FC236}">
                  <a16:creationId xmlns:a16="http://schemas.microsoft.com/office/drawing/2014/main" id="{CB11A86F-0E44-464C-9243-8044CCB16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16" t="-204" r="4227" b="204"/>
            <a:stretch/>
          </p:blipFill>
          <p:spPr>
            <a:xfrm>
              <a:off x="7857871" y="1561098"/>
              <a:ext cx="1039390" cy="1285471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AE24F20-460E-4E5C-B8C8-55A8C32C6EAB}"/>
                </a:ext>
              </a:extLst>
            </p:cNvPr>
            <p:cNvSpPr txBox="1"/>
            <p:nvPr/>
          </p:nvSpPr>
          <p:spPr>
            <a:xfrm>
              <a:off x="7870055" y="2828541"/>
              <a:ext cx="101502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Todd</a:t>
              </a:r>
              <a:br>
                <a:rPr lang="en-US" dirty="0"/>
              </a:br>
              <a:r>
                <a:rPr lang="en-US" dirty="0"/>
                <a:t>Coleman</a:t>
              </a:r>
              <a:br>
                <a:rPr lang="en-US" dirty="0"/>
              </a:br>
              <a:r>
                <a:rPr lang="en-US" dirty="0"/>
                <a:t>(UCSD)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8FEB6B5-403E-A84C-A5EA-51805B18B33A}"/>
              </a:ext>
            </a:extLst>
          </p:cNvPr>
          <p:cNvSpPr txBox="1"/>
          <p:nvPr/>
        </p:nvSpPr>
        <p:spPr>
          <a:xfrm>
            <a:off x="7654486" y="5381898"/>
            <a:ext cx="874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Grants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489A0D8-3FE9-4089-8749-4898D28E1B5F}"/>
              </a:ext>
            </a:extLst>
          </p:cNvPr>
          <p:cNvSpPr txBox="1"/>
          <p:nvPr/>
        </p:nvSpPr>
        <p:spPr>
          <a:xfrm>
            <a:off x="7714193" y="5720491"/>
            <a:ext cx="4280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Center for Machine Learning and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Chuck Noll Foundation for Brain Injury Research</a:t>
            </a:r>
          </a:p>
        </p:txBody>
      </p:sp>
    </p:spTree>
    <p:extLst>
      <p:ext uri="{BB962C8B-B14F-4D97-AF65-F5344CB8AC3E}">
        <p14:creationId xmlns:p14="http://schemas.microsoft.com/office/powerpoint/2010/main" val="4021303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AC9ED375-BEAC-4159-B785-0EC54DB22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630" y="1317793"/>
            <a:ext cx="5840474" cy="393226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450D0-5E85-4D46-BB0B-E7D57E05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pPr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92049B9-4276-4EBD-B0EC-2E2F5997E125}"/>
                  </a:ext>
                </a:extLst>
              </p:cNvPr>
              <p:cNvSpPr txBox="1"/>
              <p:nvPr/>
            </p:nvSpPr>
            <p:spPr>
              <a:xfrm>
                <a:off x="6466130" y="1636482"/>
                <a:ext cx="5499175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sz="2800" dirty="0"/>
                  <a:t>For a </a:t>
                </a:r>
                <a:r>
                  <a:rPr lang="en-US" sz="2800" i="1" dirty="0"/>
                  <a:t>particular</a:t>
                </a:r>
                <a:r>
                  <a:rPr lang="en-US" sz="2800" dirty="0"/>
                  <a:t> </a:t>
                </a:r>
                <a:r>
                  <a:rPr lang="en-US" sz="2800" i="1" dirty="0"/>
                  <a:t>realization</a:t>
                </a:r>
                <a:r>
                  <a:rPr lang="en-US" sz="2800" dirty="0"/>
                  <a:t> of all RVs,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US" sz="2800" dirty="0"/>
                  <a:t>What </a:t>
                </a:r>
                <a:r>
                  <a:rPr lang="en-US" sz="2800" i="1" dirty="0"/>
                  <a:t>would</a:t>
                </a:r>
                <a:r>
                  <a:rPr lang="en-US" sz="2800" dirty="0"/>
                  <a:t> have happened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US" sz="2800" dirty="0"/>
                  <a:t>(to downstream variables)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/>
                  <a:t> had taken a different value?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US" sz="2800" dirty="0"/>
                  <a:t>(keeping all other sources of</a:t>
                </a:r>
                <a:br>
                  <a:rPr lang="en-US" sz="2800" dirty="0"/>
                </a:br>
                <a:r>
                  <a:rPr lang="en-US" sz="2800" dirty="0"/>
                  <a:t>randomness fixed)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92049B9-4276-4EBD-B0EC-2E2F5997E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6130" y="1636482"/>
                <a:ext cx="5499175" cy="3293209"/>
              </a:xfrm>
              <a:prstGeom prst="rect">
                <a:avLst/>
              </a:prstGeom>
              <a:blipFill>
                <a:blip r:embed="rId4"/>
                <a:stretch>
                  <a:fillRect l="-1996" t="-1664" r="-1774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056886F-5231-4D4C-B6F8-C223562E5BF7}"/>
                  </a:ext>
                </a:extLst>
              </p:cNvPr>
              <p:cNvSpPr txBox="1"/>
              <p:nvPr/>
            </p:nvSpPr>
            <p:spPr>
              <a:xfrm>
                <a:off x="302158" y="1981887"/>
                <a:ext cx="8326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056886F-5231-4D4C-B6F8-C223562E5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58" y="1981887"/>
                <a:ext cx="83266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3B7CB2C-7F90-4A22-926B-095608061EE8}"/>
                  </a:ext>
                </a:extLst>
              </p:cNvPr>
              <p:cNvSpPr txBox="1"/>
              <p:nvPr/>
            </p:nvSpPr>
            <p:spPr>
              <a:xfrm>
                <a:off x="2090051" y="5079921"/>
                <a:ext cx="8326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3B7CB2C-7F90-4A22-926B-095608061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051" y="5079921"/>
                <a:ext cx="83266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33167EB-15D9-41AB-A561-1E3E3295ABA6}"/>
                  </a:ext>
                </a:extLst>
              </p:cNvPr>
              <p:cNvSpPr txBox="1"/>
              <p:nvPr/>
            </p:nvSpPr>
            <p:spPr>
              <a:xfrm>
                <a:off x="2090051" y="914744"/>
                <a:ext cx="8326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33167EB-15D9-41AB-A561-1E3E3295A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051" y="914744"/>
                <a:ext cx="83266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7BB2F54-DB5D-4F17-AB50-3D03261CECE3}"/>
                  </a:ext>
                </a:extLst>
              </p:cNvPr>
              <p:cNvSpPr txBox="1"/>
              <p:nvPr/>
            </p:nvSpPr>
            <p:spPr>
              <a:xfrm>
                <a:off x="2247713" y="3453413"/>
                <a:ext cx="8326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7BB2F54-DB5D-4F17-AB50-3D03261CE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713" y="3453413"/>
                <a:ext cx="83266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7E1B234-078F-4716-BE3B-FDF1A3F519D8}"/>
                  </a:ext>
                </a:extLst>
              </p:cNvPr>
              <p:cNvSpPr txBox="1"/>
              <p:nvPr/>
            </p:nvSpPr>
            <p:spPr>
              <a:xfrm>
                <a:off x="4490203" y="2224721"/>
                <a:ext cx="8326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7E1B234-078F-4716-BE3B-FDF1A3F51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203" y="2224721"/>
                <a:ext cx="832664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803E5B0-253B-43DC-82BA-AC0B3094AD06}"/>
                  </a:ext>
                </a:extLst>
              </p:cNvPr>
              <p:cNvSpPr txBox="1"/>
              <p:nvPr/>
            </p:nvSpPr>
            <p:spPr>
              <a:xfrm>
                <a:off x="4184724" y="3715023"/>
                <a:ext cx="8326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803E5B0-253B-43DC-82BA-AC0B3094A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724" y="3715023"/>
                <a:ext cx="832664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2E732C2-2F77-4BD8-8ACD-8311798A3E1C}"/>
                  </a:ext>
                </a:extLst>
              </p:cNvPr>
              <p:cNvSpPr txBox="1"/>
              <p:nvPr/>
            </p:nvSpPr>
            <p:spPr>
              <a:xfrm>
                <a:off x="5504840" y="3420632"/>
                <a:ext cx="8326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2E732C2-2F77-4BD8-8ACD-8311798A3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4840" y="3420632"/>
                <a:ext cx="832664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191F2468-1FBB-4EEC-95BB-422C91FA7157}"/>
              </a:ext>
            </a:extLst>
          </p:cNvPr>
          <p:cNvGrpSpPr/>
          <p:nvPr/>
        </p:nvGrpSpPr>
        <p:grpSpPr>
          <a:xfrm>
            <a:off x="772880" y="2059301"/>
            <a:ext cx="575920" cy="533688"/>
            <a:chOff x="772880" y="2059301"/>
            <a:chExt cx="575920" cy="533688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7AA824B-C7C3-4738-83B7-D4D6536EF926}"/>
                </a:ext>
              </a:extLst>
            </p:cNvPr>
            <p:cNvCxnSpPr/>
            <p:nvPr/>
          </p:nvCxnSpPr>
          <p:spPr>
            <a:xfrm flipH="1">
              <a:off x="772880" y="2059301"/>
              <a:ext cx="242031" cy="33084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F3872DDA-F543-4766-A8D0-33B96D3B476E}"/>
                    </a:ext>
                  </a:extLst>
                </p:cNvPr>
                <p:cNvSpPr txBox="1"/>
                <p:nvPr/>
              </p:nvSpPr>
              <p:spPr>
                <a:xfrm>
                  <a:off x="883608" y="2069769"/>
                  <a:ext cx="46519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F3872DDA-F543-4766-A8D0-33B96D3B47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608" y="2069769"/>
                  <a:ext cx="465192" cy="52322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3E20FD7-E11A-4637-8267-3B8EF78903E9}"/>
              </a:ext>
            </a:extLst>
          </p:cNvPr>
          <p:cNvGrpSpPr/>
          <p:nvPr/>
        </p:nvGrpSpPr>
        <p:grpSpPr>
          <a:xfrm>
            <a:off x="2553316" y="984374"/>
            <a:ext cx="575921" cy="523220"/>
            <a:chOff x="772880" y="2035901"/>
            <a:chExt cx="575921" cy="523220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F84D89-DB9D-4653-A08D-F4FEA55995EB}"/>
                </a:ext>
              </a:extLst>
            </p:cNvPr>
            <p:cNvCxnSpPr/>
            <p:nvPr/>
          </p:nvCxnSpPr>
          <p:spPr>
            <a:xfrm flipH="1">
              <a:off x="772880" y="2059301"/>
              <a:ext cx="242031" cy="33084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96EBB252-B1C2-4FF8-8950-A0DE47C38E26}"/>
                    </a:ext>
                  </a:extLst>
                </p:cNvPr>
                <p:cNvSpPr txBox="1"/>
                <p:nvPr/>
              </p:nvSpPr>
              <p:spPr>
                <a:xfrm>
                  <a:off x="883609" y="2035901"/>
                  <a:ext cx="46519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96EBB252-B1C2-4FF8-8950-A0DE47C38E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609" y="2035901"/>
                  <a:ext cx="465192" cy="52322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FBD7D85-7E84-4EB6-BD1B-E767532195A6}"/>
              </a:ext>
            </a:extLst>
          </p:cNvPr>
          <p:cNvGrpSpPr/>
          <p:nvPr/>
        </p:nvGrpSpPr>
        <p:grpSpPr>
          <a:xfrm>
            <a:off x="5971974" y="3514844"/>
            <a:ext cx="584388" cy="525222"/>
            <a:chOff x="772880" y="2059301"/>
            <a:chExt cx="584388" cy="52522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8FC522C-70DD-4003-950E-3F1DE327257C}"/>
                </a:ext>
              </a:extLst>
            </p:cNvPr>
            <p:cNvCxnSpPr/>
            <p:nvPr/>
          </p:nvCxnSpPr>
          <p:spPr>
            <a:xfrm flipH="1">
              <a:off x="772880" y="2059301"/>
              <a:ext cx="242031" cy="33084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27A3B2C-EA33-4960-B877-48D6190963BF}"/>
                    </a:ext>
                  </a:extLst>
                </p:cNvPr>
                <p:cNvSpPr txBox="1"/>
                <p:nvPr/>
              </p:nvSpPr>
              <p:spPr>
                <a:xfrm>
                  <a:off x="892076" y="2061303"/>
                  <a:ext cx="46519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27A3B2C-EA33-4960-B877-48D6190963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076" y="2061303"/>
                  <a:ext cx="465192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A926395-EA56-44F1-9403-6CD8A30AC22C}"/>
              </a:ext>
            </a:extLst>
          </p:cNvPr>
          <p:cNvGrpSpPr/>
          <p:nvPr/>
        </p:nvGrpSpPr>
        <p:grpSpPr>
          <a:xfrm>
            <a:off x="4947846" y="2307389"/>
            <a:ext cx="584388" cy="533687"/>
            <a:chOff x="772880" y="2059301"/>
            <a:chExt cx="584388" cy="533687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9CA50EA-BC31-467F-8C59-8E5F0AC012EF}"/>
                </a:ext>
              </a:extLst>
            </p:cNvPr>
            <p:cNvCxnSpPr/>
            <p:nvPr/>
          </p:nvCxnSpPr>
          <p:spPr>
            <a:xfrm flipH="1">
              <a:off x="772880" y="2059301"/>
              <a:ext cx="242031" cy="33084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508CF6BA-8FCD-46FB-8584-1B26A62297EC}"/>
                    </a:ext>
                  </a:extLst>
                </p:cNvPr>
                <p:cNvSpPr txBox="1"/>
                <p:nvPr/>
              </p:nvSpPr>
              <p:spPr>
                <a:xfrm>
                  <a:off x="892076" y="2069768"/>
                  <a:ext cx="46519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508CF6BA-8FCD-46FB-8584-1B26A62297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076" y="2069768"/>
                  <a:ext cx="465192" cy="52322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9" name="Rounded Rectangle 8">
            <a:extLst>
              <a:ext uri="{FF2B5EF4-FFF2-40B4-BE49-F238E27FC236}">
                <a16:creationId xmlns:a16="http://schemas.microsoft.com/office/drawing/2014/main" id="{FC1AE166-3A89-4787-AD59-7BA1D492349A}"/>
              </a:ext>
            </a:extLst>
          </p:cNvPr>
          <p:cNvSpPr/>
          <p:nvPr/>
        </p:nvSpPr>
        <p:spPr>
          <a:xfrm>
            <a:off x="3879012" y="3784861"/>
            <a:ext cx="431797" cy="401681"/>
          </a:xfrm>
          <a:prstGeom prst="roundRect">
            <a:avLst/>
          </a:prstGeom>
          <a:solidFill>
            <a:srgbClr val="CC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16">
            <a:extLst>
              <a:ext uri="{FF2B5EF4-FFF2-40B4-BE49-F238E27FC236}">
                <a16:creationId xmlns:a16="http://schemas.microsoft.com/office/drawing/2014/main" id="{B19822AD-3C71-4D03-8743-82B5A96A780A}"/>
              </a:ext>
            </a:extLst>
          </p:cNvPr>
          <p:cNvSpPr/>
          <p:nvPr/>
        </p:nvSpPr>
        <p:spPr>
          <a:xfrm>
            <a:off x="3416080" y="2278631"/>
            <a:ext cx="1193846" cy="433665"/>
          </a:xfrm>
          <a:prstGeom prst="round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6A77895-8C0C-406E-9C31-10683EF712FF}"/>
                  </a:ext>
                </a:extLst>
              </p:cNvPr>
              <p:cNvSpPr/>
              <p:nvPr/>
            </p:nvSpPr>
            <p:spPr>
              <a:xfrm>
                <a:off x="1013721" y="5723942"/>
                <a:ext cx="10164554" cy="75952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tlCol="0" anchor="ctr"/>
              <a:lstStyle/>
              <a:p>
                <a:pPr algn="ctr"/>
                <a:r>
                  <a:rPr lang="en-US" sz="2800" b="0" dirty="0">
                    <a:solidFill>
                      <a:schemeClr val="accent4">
                        <a:lumMod val="75000"/>
                      </a:schemeClr>
                    </a:solidFill>
                  </a:rPr>
                  <a:t>We can now differentiate: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⊕</m:t>
                    </m:r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is </a:t>
                </a:r>
                <a:r>
                  <a:rPr lang="en-US" sz="2800" dirty="0" err="1">
                    <a:solidFill>
                      <a:schemeClr val="accent4">
                        <a:lumMod val="75000"/>
                      </a:schemeClr>
                    </a:solidFill>
                  </a:rPr>
                  <a:t>CCI’d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by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, but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is not!</a:t>
                </a: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6A77895-8C0C-406E-9C31-10683EF712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21" y="5723942"/>
                <a:ext cx="10164554" cy="759528"/>
              </a:xfrm>
              <a:prstGeom prst="rect">
                <a:avLst/>
              </a:prstGeom>
              <a:blipFill>
                <a:blip r:embed="rId16"/>
                <a:stretch>
                  <a:fillRect b="-5426"/>
                </a:stretch>
              </a:blip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itle 1">
                <a:extLst>
                  <a:ext uri="{FF2B5EF4-FFF2-40B4-BE49-F238E27FC236}">
                    <a16:creationId xmlns:a16="http://schemas.microsoft.com/office/drawing/2014/main" id="{4473BDC2-06CB-476F-81EB-56332F73A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9234" y="210638"/>
                <a:ext cx="10515600" cy="82307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/>
                  <a:t>Counterfactual Causal Influence (of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8" name="Title 1">
                <a:extLst>
                  <a:ext uri="{FF2B5EF4-FFF2-40B4-BE49-F238E27FC236}">
                    <a16:creationId xmlns:a16="http://schemas.microsoft.com/office/drawing/2014/main" id="{4473BDC2-06CB-476F-81EB-56332F73A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34" y="210638"/>
                <a:ext cx="10515600" cy="823070"/>
              </a:xfrm>
              <a:prstGeom prst="rect">
                <a:avLst/>
              </a:prstGeom>
              <a:blipFill>
                <a:blip r:embed="rId17"/>
                <a:stretch>
                  <a:fillRect l="-2377" t="-15556" b="-2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766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3" grpId="0"/>
      <p:bldP spid="79" grpId="0" animBg="1"/>
      <p:bldP spid="80" grpId="0" animBg="1"/>
      <p:bldP spid="8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AC9ED375-BEAC-4159-B785-0EC54DB22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630" y="1317793"/>
            <a:ext cx="5840474" cy="393226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450D0-5E85-4D46-BB0B-E7D57E05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pPr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056886F-5231-4D4C-B6F8-C223562E5BF7}"/>
                  </a:ext>
                </a:extLst>
              </p:cNvPr>
              <p:cNvSpPr txBox="1"/>
              <p:nvPr/>
            </p:nvSpPr>
            <p:spPr>
              <a:xfrm>
                <a:off x="302158" y="1981887"/>
                <a:ext cx="8326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056886F-5231-4D4C-B6F8-C223562E5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58" y="1981887"/>
                <a:ext cx="83266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3B7CB2C-7F90-4A22-926B-095608061EE8}"/>
                  </a:ext>
                </a:extLst>
              </p:cNvPr>
              <p:cNvSpPr txBox="1"/>
              <p:nvPr/>
            </p:nvSpPr>
            <p:spPr>
              <a:xfrm>
                <a:off x="2090051" y="5079921"/>
                <a:ext cx="8326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3B7CB2C-7F90-4A22-926B-095608061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051" y="5079921"/>
                <a:ext cx="83266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33167EB-15D9-41AB-A561-1E3E3295ABA6}"/>
                  </a:ext>
                </a:extLst>
              </p:cNvPr>
              <p:cNvSpPr txBox="1"/>
              <p:nvPr/>
            </p:nvSpPr>
            <p:spPr>
              <a:xfrm>
                <a:off x="2090051" y="914744"/>
                <a:ext cx="8326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33167EB-15D9-41AB-A561-1E3E3295A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051" y="914744"/>
                <a:ext cx="83266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7BB2F54-DB5D-4F17-AB50-3D03261CECE3}"/>
                  </a:ext>
                </a:extLst>
              </p:cNvPr>
              <p:cNvSpPr txBox="1"/>
              <p:nvPr/>
            </p:nvSpPr>
            <p:spPr>
              <a:xfrm>
                <a:off x="2247713" y="3453413"/>
                <a:ext cx="8326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7BB2F54-DB5D-4F17-AB50-3D03261CE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713" y="3453413"/>
                <a:ext cx="83266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7E1B234-078F-4716-BE3B-FDF1A3F519D8}"/>
                  </a:ext>
                </a:extLst>
              </p:cNvPr>
              <p:cNvSpPr txBox="1"/>
              <p:nvPr/>
            </p:nvSpPr>
            <p:spPr>
              <a:xfrm>
                <a:off x="4490203" y="2224721"/>
                <a:ext cx="8326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7E1B234-078F-4716-BE3B-FDF1A3F51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203" y="2224721"/>
                <a:ext cx="832664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803E5B0-253B-43DC-82BA-AC0B3094AD06}"/>
                  </a:ext>
                </a:extLst>
              </p:cNvPr>
              <p:cNvSpPr txBox="1"/>
              <p:nvPr/>
            </p:nvSpPr>
            <p:spPr>
              <a:xfrm>
                <a:off x="4184724" y="3715023"/>
                <a:ext cx="8326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803E5B0-253B-43DC-82BA-AC0B3094A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724" y="3715023"/>
                <a:ext cx="832664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2E732C2-2F77-4BD8-8ACD-8311798A3E1C}"/>
                  </a:ext>
                </a:extLst>
              </p:cNvPr>
              <p:cNvSpPr txBox="1"/>
              <p:nvPr/>
            </p:nvSpPr>
            <p:spPr>
              <a:xfrm>
                <a:off x="5504840" y="3420632"/>
                <a:ext cx="8326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2E732C2-2F77-4BD8-8ACD-8311798A3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4840" y="3420632"/>
                <a:ext cx="832664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191F2468-1FBB-4EEC-95BB-422C91FA7157}"/>
              </a:ext>
            </a:extLst>
          </p:cNvPr>
          <p:cNvGrpSpPr/>
          <p:nvPr/>
        </p:nvGrpSpPr>
        <p:grpSpPr>
          <a:xfrm>
            <a:off x="772880" y="2059301"/>
            <a:ext cx="575920" cy="533688"/>
            <a:chOff x="772880" y="2059301"/>
            <a:chExt cx="575920" cy="533688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7AA824B-C7C3-4738-83B7-D4D6536EF926}"/>
                </a:ext>
              </a:extLst>
            </p:cNvPr>
            <p:cNvCxnSpPr/>
            <p:nvPr/>
          </p:nvCxnSpPr>
          <p:spPr>
            <a:xfrm flipH="1">
              <a:off x="772880" y="2059301"/>
              <a:ext cx="242031" cy="33084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F3872DDA-F543-4766-A8D0-33B96D3B476E}"/>
                    </a:ext>
                  </a:extLst>
                </p:cNvPr>
                <p:cNvSpPr txBox="1"/>
                <p:nvPr/>
              </p:nvSpPr>
              <p:spPr>
                <a:xfrm>
                  <a:off x="883608" y="2069769"/>
                  <a:ext cx="46519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F3872DDA-F543-4766-A8D0-33B96D3B47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608" y="2069769"/>
                  <a:ext cx="465192" cy="52322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3E20FD7-E11A-4637-8267-3B8EF78903E9}"/>
              </a:ext>
            </a:extLst>
          </p:cNvPr>
          <p:cNvGrpSpPr/>
          <p:nvPr/>
        </p:nvGrpSpPr>
        <p:grpSpPr>
          <a:xfrm>
            <a:off x="2553316" y="984374"/>
            <a:ext cx="575921" cy="523220"/>
            <a:chOff x="772880" y="2035901"/>
            <a:chExt cx="575921" cy="523220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F84D89-DB9D-4653-A08D-F4FEA55995EB}"/>
                </a:ext>
              </a:extLst>
            </p:cNvPr>
            <p:cNvCxnSpPr/>
            <p:nvPr/>
          </p:nvCxnSpPr>
          <p:spPr>
            <a:xfrm flipH="1">
              <a:off x="772880" y="2059301"/>
              <a:ext cx="242031" cy="33084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96EBB252-B1C2-4FF8-8950-A0DE47C38E26}"/>
                    </a:ext>
                  </a:extLst>
                </p:cNvPr>
                <p:cNvSpPr txBox="1"/>
                <p:nvPr/>
              </p:nvSpPr>
              <p:spPr>
                <a:xfrm>
                  <a:off x="883609" y="2035901"/>
                  <a:ext cx="46519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96EBB252-B1C2-4FF8-8950-A0DE47C38E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609" y="2035901"/>
                  <a:ext cx="465192" cy="52322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FBD7D85-7E84-4EB6-BD1B-E767532195A6}"/>
              </a:ext>
            </a:extLst>
          </p:cNvPr>
          <p:cNvGrpSpPr/>
          <p:nvPr/>
        </p:nvGrpSpPr>
        <p:grpSpPr>
          <a:xfrm>
            <a:off x="5971974" y="3514844"/>
            <a:ext cx="584388" cy="525222"/>
            <a:chOff x="772880" y="2059301"/>
            <a:chExt cx="584388" cy="52522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8FC522C-70DD-4003-950E-3F1DE327257C}"/>
                </a:ext>
              </a:extLst>
            </p:cNvPr>
            <p:cNvCxnSpPr/>
            <p:nvPr/>
          </p:nvCxnSpPr>
          <p:spPr>
            <a:xfrm flipH="1">
              <a:off x="772880" y="2059301"/>
              <a:ext cx="242031" cy="33084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27A3B2C-EA33-4960-B877-48D6190963BF}"/>
                    </a:ext>
                  </a:extLst>
                </p:cNvPr>
                <p:cNvSpPr txBox="1"/>
                <p:nvPr/>
              </p:nvSpPr>
              <p:spPr>
                <a:xfrm>
                  <a:off x="892076" y="2061303"/>
                  <a:ext cx="46519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27A3B2C-EA33-4960-B877-48D6190963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076" y="2061303"/>
                  <a:ext cx="465192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A926395-EA56-44F1-9403-6CD8A30AC22C}"/>
              </a:ext>
            </a:extLst>
          </p:cNvPr>
          <p:cNvGrpSpPr/>
          <p:nvPr/>
        </p:nvGrpSpPr>
        <p:grpSpPr>
          <a:xfrm>
            <a:off x="4947846" y="2307389"/>
            <a:ext cx="584388" cy="533687"/>
            <a:chOff x="772880" y="2059301"/>
            <a:chExt cx="584388" cy="533687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9CA50EA-BC31-467F-8C59-8E5F0AC012EF}"/>
                </a:ext>
              </a:extLst>
            </p:cNvPr>
            <p:cNvCxnSpPr/>
            <p:nvPr/>
          </p:nvCxnSpPr>
          <p:spPr>
            <a:xfrm flipH="1">
              <a:off x="772880" y="2059301"/>
              <a:ext cx="242031" cy="33084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508CF6BA-8FCD-46FB-8584-1B26A62297EC}"/>
                    </a:ext>
                  </a:extLst>
                </p:cNvPr>
                <p:cNvSpPr txBox="1"/>
                <p:nvPr/>
              </p:nvSpPr>
              <p:spPr>
                <a:xfrm>
                  <a:off x="892076" y="2069768"/>
                  <a:ext cx="46519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508CF6BA-8FCD-46FB-8584-1B26A62297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076" y="2069768"/>
                  <a:ext cx="465192" cy="52322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9" name="Rounded Rectangle 8">
            <a:extLst>
              <a:ext uri="{FF2B5EF4-FFF2-40B4-BE49-F238E27FC236}">
                <a16:creationId xmlns:a16="http://schemas.microsoft.com/office/drawing/2014/main" id="{FC1AE166-3A89-4787-AD59-7BA1D492349A}"/>
              </a:ext>
            </a:extLst>
          </p:cNvPr>
          <p:cNvSpPr/>
          <p:nvPr/>
        </p:nvSpPr>
        <p:spPr>
          <a:xfrm>
            <a:off x="3879012" y="3784861"/>
            <a:ext cx="431797" cy="401681"/>
          </a:xfrm>
          <a:prstGeom prst="roundRect">
            <a:avLst/>
          </a:prstGeom>
          <a:solidFill>
            <a:srgbClr val="CC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16">
            <a:extLst>
              <a:ext uri="{FF2B5EF4-FFF2-40B4-BE49-F238E27FC236}">
                <a16:creationId xmlns:a16="http://schemas.microsoft.com/office/drawing/2014/main" id="{B19822AD-3C71-4D03-8743-82B5A96A780A}"/>
              </a:ext>
            </a:extLst>
          </p:cNvPr>
          <p:cNvSpPr/>
          <p:nvPr/>
        </p:nvSpPr>
        <p:spPr>
          <a:xfrm>
            <a:off x="3416080" y="2278631"/>
            <a:ext cx="1193846" cy="433665"/>
          </a:xfrm>
          <a:prstGeom prst="round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6A77895-8C0C-406E-9C31-10683EF712FF}"/>
                  </a:ext>
                </a:extLst>
              </p:cNvPr>
              <p:cNvSpPr/>
              <p:nvPr/>
            </p:nvSpPr>
            <p:spPr>
              <a:xfrm>
                <a:off x="1013721" y="5723942"/>
                <a:ext cx="10164554" cy="75952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tlCol="0" anchor="ctr"/>
              <a:lstStyle/>
              <a:p>
                <a:pPr algn="ctr"/>
                <a:r>
                  <a:rPr lang="en-US" sz="2800" b="0" dirty="0">
                    <a:solidFill>
                      <a:schemeClr val="accent4">
                        <a:lumMod val="75000"/>
                      </a:schemeClr>
                    </a:solidFill>
                  </a:rPr>
                  <a:t>We can now differentiate: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⊕</m:t>
                    </m:r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is </a:t>
                </a:r>
                <a:r>
                  <a:rPr lang="en-US" sz="2800" dirty="0" err="1">
                    <a:solidFill>
                      <a:schemeClr val="accent4">
                        <a:lumMod val="75000"/>
                      </a:schemeClr>
                    </a:solidFill>
                  </a:rPr>
                  <a:t>CCI’d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by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, but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is not!</a:t>
                </a: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6A77895-8C0C-406E-9C31-10683EF712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21" y="5723942"/>
                <a:ext cx="10164554" cy="759528"/>
              </a:xfrm>
              <a:prstGeom prst="rect">
                <a:avLst/>
              </a:prstGeom>
              <a:blipFill>
                <a:blip r:embed="rId16"/>
                <a:stretch>
                  <a:fillRect b="-5426"/>
                </a:stretch>
              </a:blip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itle 1">
                <a:extLst>
                  <a:ext uri="{FF2B5EF4-FFF2-40B4-BE49-F238E27FC236}">
                    <a16:creationId xmlns:a16="http://schemas.microsoft.com/office/drawing/2014/main" id="{4473BDC2-06CB-476F-81EB-56332F73A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9234" y="210638"/>
                <a:ext cx="10515600" cy="82307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/>
                  <a:t>Counterfactual Causal Influence (of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8" name="Title 1">
                <a:extLst>
                  <a:ext uri="{FF2B5EF4-FFF2-40B4-BE49-F238E27FC236}">
                    <a16:creationId xmlns:a16="http://schemas.microsoft.com/office/drawing/2014/main" id="{4473BDC2-06CB-476F-81EB-56332F73A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34" y="210638"/>
                <a:ext cx="10515600" cy="823070"/>
              </a:xfrm>
              <a:prstGeom prst="rect">
                <a:avLst/>
              </a:prstGeom>
              <a:blipFill>
                <a:blip r:embed="rId17"/>
                <a:stretch>
                  <a:fillRect l="-2377" t="-15556" b="-2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7273BE3-BA49-4CFC-B3C8-A9930DD937FF}"/>
                  </a:ext>
                </a:extLst>
              </p:cNvPr>
              <p:cNvSpPr txBox="1"/>
              <p:nvPr/>
            </p:nvSpPr>
            <p:spPr>
              <a:xfrm>
                <a:off x="6866986" y="1465684"/>
                <a:ext cx="4999250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800" dirty="0"/>
                  <a:t>Defining info flow using CCI: </a:t>
                </a:r>
                <a:endParaRPr lang="en-US" sz="2800" b="0" dirty="0"/>
              </a:p>
              <a:p>
                <a:pPr marL="457200" indent="-4572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/>
                  <a:t> may be constant over </a:t>
                </a:r>
                <a:r>
                  <a:rPr lang="en-US" sz="2800" i="1" dirty="0"/>
                  <a:t>some</a:t>
                </a:r>
                <a:r>
                  <a:rPr lang="en-US" sz="2800" dirty="0"/>
                  <a:t> of its values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sz="2800" dirty="0"/>
                  <a:t> </a:t>
                </a:r>
                <a:br>
                  <a:rPr lang="en-US" sz="2800" dirty="0"/>
                </a:br>
                <a:r>
                  <a:rPr lang="en-US" sz="2800" dirty="0"/>
                  <a:t>e.g.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𝕀</m:t>
                    </m:r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≥0</m:t>
                        </m:r>
                      </m:e>
                    </m:d>
                  </m:oMath>
                </a14:m>
                <a:endParaRPr lang="en-US" sz="2800" dirty="0"/>
              </a:p>
              <a:p>
                <a:pPr marL="457200" indent="-4572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/>
                  <a:t> may be constant over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800" dirty="0"/>
                  <a:t> for </a:t>
                </a:r>
                <a:r>
                  <a:rPr lang="en-US" sz="2800" i="1" dirty="0"/>
                  <a:t>some</a:t>
                </a:r>
                <a:r>
                  <a:rPr lang="en-US" sz="2800" dirty="0"/>
                  <a:t> values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𝒵</m:t>
                    </m:r>
                  </m:oMath>
                </a14:m>
                <a:r>
                  <a:rPr lang="en-US" sz="2800" dirty="0"/>
                  <a:t> </a:t>
                </a:r>
                <a:br>
                  <a:rPr lang="en-US" sz="2800" dirty="0"/>
                </a:br>
                <a:r>
                  <a:rPr lang="en-US" sz="2800" dirty="0"/>
                  <a:t>e.g.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7273BE3-BA49-4CFC-B3C8-A9930DD93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6986" y="1465684"/>
                <a:ext cx="4999250" cy="3416320"/>
              </a:xfrm>
              <a:prstGeom prst="rect">
                <a:avLst/>
              </a:prstGeom>
              <a:blipFill>
                <a:blip r:embed="rId18"/>
                <a:stretch>
                  <a:fillRect l="-2436" t="-1604" r="-2314" b="-4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855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450D0-5E85-4D46-BB0B-E7D57E05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49C8376-2504-451A-BB82-3420F32F49C2}"/>
                  </a:ext>
                </a:extLst>
              </p:cNvPr>
              <p:cNvSpPr/>
              <p:nvPr/>
            </p:nvSpPr>
            <p:spPr>
              <a:xfrm>
                <a:off x="778354" y="1104967"/>
                <a:ext cx="10577276" cy="17013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82880" rIns="182880" bIns="182880" rtlCol="0" anchor="ctr"/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u="sng" dirty="0">
                    <a:solidFill>
                      <a:schemeClr val="accent4">
                        <a:lumMod val="75000"/>
                      </a:schemeClr>
                    </a:solidFill>
                  </a:rPr>
                  <a:t>Definition [</a:t>
                </a:r>
                <a14:m>
                  <m:oMath xmlns:m="http://schemas.openxmlformats.org/officeDocument/2006/math">
                    <m:r>
                      <a:rPr lang="en-US" sz="2800" i="1" u="sng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𝑀</m:t>
                    </m:r>
                  </m:oMath>
                </a14:m>
                <a:r>
                  <a:rPr lang="en-US" sz="2800" u="sng" dirty="0">
                    <a:solidFill>
                      <a:schemeClr val="accent4">
                        <a:lumMod val="75000"/>
                      </a:schemeClr>
                    </a:solidFill>
                  </a:rPr>
                  <a:t>-Counterfactual Causal Influence]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:</a:t>
                </a:r>
                <a:b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</a:b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We say that an edge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is counterfactually causally influenced by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if</a:t>
                </a:r>
                <a:endParaRPr lang="en-US" sz="2800" dirty="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 and 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bar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bar>
                      <m:barPr>
                        <m:ctrl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</m:bar>
                  </m:oMath>
                </a14:m>
                <a:r>
                  <a:rPr lang="en-US" sz="2800" i="1" dirty="0">
                    <a:solidFill>
                      <a:schemeClr val="accent4">
                        <a:lumMod val="75000"/>
                      </a:schemeClr>
                    </a:solidFill>
                  </a:rPr>
                  <a:t>      </a:t>
                </a:r>
                <a:r>
                  <a:rPr lang="en-US" sz="2800" dirty="0" err="1">
                    <a:solidFill>
                      <a:schemeClr val="accent4">
                        <a:lumMod val="75000"/>
                      </a:schemeClr>
                    </a:solidFill>
                  </a:rPr>
                  <a:t>s.t.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d>
                          <m:dPr>
                            <m:ctrlP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bar>
                              <m:barPr>
                                <m:ctrlPr>
                                  <a:rPr lang="en-US" sz="28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28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bar>
                          </m:e>
                        </m:d>
                      </m:sup>
                    </m:sSup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≠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bar>
                              <m:barPr>
                                <m:ctrlPr>
                                  <a:rPr lang="en-US" sz="28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28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bar>
                          </m:e>
                        </m:d>
                      </m:sup>
                    </m:sSup>
                  </m:oMath>
                </a14:m>
                <a:endParaRPr lang="en-US" sz="28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49C8376-2504-451A-BB82-3420F32F49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354" y="1104967"/>
                <a:ext cx="10577276" cy="1701319"/>
              </a:xfrm>
              <a:prstGeom prst="rect">
                <a:avLst/>
              </a:prstGeom>
              <a:blipFill>
                <a:blip r:embed="rId2"/>
                <a:stretch>
                  <a:fillRect l="-230" b="-3534"/>
                </a:stretch>
              </a:blip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936DA95-3C54-4FC1-A130-66363D15B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681" y="2946392"/>
            <a:ext cx="5143417" cy="2937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0F5530-896D-4FC8-851A-AB57EBD5B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256" y="3286098"/>
            <a:ext cx="6323035" cy="225852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264A4FC-26C9-4D21-9055-547E1D4C1230}"/>
              </a:ext>
            </a:extLst>
          </p:cNvPr>
          <p:cNvGrpSpPr/>
          <p:nvPr/>
        </p:nvGrpSpPr>
        <p:grpSpPr>
          <a:xfrm>
            <a:off x="925745" y="6015691"/>
            <a:ext cx="3813505" cy="523220"/>
            <a:chOff x="948267" y="6015691"/>
            <a:chExt cx="3813505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BE10EE2-FADF-4529-B845-FA033BC99676}"/>
                    </a:ext>
                  </a:extLst>
                </p:cNvPr>
                <p:cNvSpPr txBox="1"/>
                <p:nvPr/>
              </p:nvSpPr>
              <p:spPr>
                <a:xfrm>
                  <a:off x="1657631" y="6015691"/>
                  <a:ext cx="310414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0" dirty="0"/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a14:m>
                  <a:r>
                    <a:rPr lang="en-US" sz="2800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-information flow</a:t>
                  </a:r>
                  <a:endParaRPr lang="en-US" sz="28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BE10EE2-FADF-4529-B845-FA033BC996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7631" y="6015691"/>
                  <a:ext cx="3104141" cy="523220"/>
                </a:xfrm>
                <a:prstGeom prst="rect">
                  <a:avLst/>
                </a:prstGeom>
                <a:blipFill>
                  <a:blip r:embed="rId6"/>
                  <a:stretch>
                    <a:fillRect t="-11628" r="-3929" b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BFE06D5-B6B6-4B3C-B148-6E32BA1341D6}"/>
                </a:ext>
              </a:extLst>
            </p:cNvPr>
            <p:cNvCxnSpPr/>
            <p:nvPr/>
          </p:nvCxnSpPr>
          <p:spPr>
            <a:xfrm>
              <a:off x="948267" y="6277301"/>
              <a:ext cx="719666" cy="0"/>
            </a:xfrm>
            <a:prstGeom prst="line">
              <a:avLst/>
            </a:prstGeom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755C7F5-72D6-41C5-874E-2FEA3859A350}"/>
              </a:ext>
            </a:extLst>
          </p:cNvPr>
          <p:cNvGrpSpPr/>
          <p:nvPr/>
        </p:nvGrpSpPr>
        <p:grpSpPr>
          <a:xfrm>
            <a:off x="5160981" y="6015691"/>
            <a:ext cx="6323035" cy="523220"/>
            <a:chOff x="948267" y="6015691"/>
            <a:chExt cx="5482688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54DFBFB-7136-4CFF-8D13-8B628C3B686A}"/>
                    </a:ext>
                  </a:extLst>
                </p:cNvPr>
                <p:cNvSpPr txBox="1"/>
                <p:nvPr/>
              </p:nvSpPr>
              <p:spPr>
                <a:xfrm>
                  <a:off x="1576839" y="6015691"/>
                  <a:ext cx="485411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0" dirty="0"/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a14:m>
                  <a:r>
                    <a:rPr lang="en-US" sz="2800" dirty="0">
                      <a:solidFill>
                        <a:schemeClr val="accent2"/>
                      </a:solidFill>
                    </a:rPr>
                    <a:t>-counterfactual causal influence</a:t>
                  </a: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54DFBFB-7136-4CFF-8D13-8B628C3B68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6839" y="6015691"/>
                  <a:ext cx="4854116" cy="523220"/>
                </a:xfrm>
                <a:prstGeom prst="rect">
                  <a:avLst/>
                </a:prstGeom>
                <a:blipFill>
                  <a:blip r:embed="rId7"/>
                  <a:stretch>
                    <a:fillRect t="-11628" b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EEED361-E9C5-44A8-B661-C418CC877F0D}"/>
                </a:ext>
              </a:extLst>
            </p:cNvPr>
            <p:cNvCxnSpPr/>
            <p:nvPr/>
          </p:nvCxnSpPr>
          <p:spPr>
            <a:xfrm>
              <a:off x="948267" y="6277301"/>
              <a:ext cx="719666" cy="0"/>
            </a:xfrm>
            <a:prstGeom prst="line">
              <a:avLst/>
            </a:prstGeom>
            <a:ln w="38100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F2F17764-34C7-425B-A971-C70228C204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9234" y="210638"/>
                <a:ext cx="10515600" cy="82307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/>
                  <a:t>Defining Info Flow using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-CCI</a:t>
                </a:r>
              </a:p>
            </p:txBody>
          </p:sp>
        </mc:Choice>
        <mc:Fallback xmlns="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F2F17764-34C7-425B-A971-C70228C20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34" y="210638"/>
                <a:ext cx="10515600" cy="823070"/>
              </a:xfrm>
              <a:prstGeom prst="rect">
                <a:avLst/>
              </a:prstGeom>
              <a:blipFill>
                <a:blip r:embed="rId8"/>
                <a:stretch>
                  <a:fillRect l="-2377" t="-15556" b="-2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066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450D0-5E85-4D46-BB0B-E7D57E05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pPr/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49C8376-2504-451A-BB82-3420F32F49C2}"/>
                  </a:ext>
                </a:extLst>
              </p:cNvPr>
              <p:cNvSpPr/>
              <p:nvPr/>
            </p:nvSpPr>
            <p:spPr>
              <a:xfrm>
                <a:off x="776523" y="2828687"/>
                <a:ext cx="10577276" cy="341472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82880" rIns="182880" bIns="182880" rtlCol="0" anchor="ctr"/>
              <a:lstStyle/>
              <a:p>
                <a:pPr>
                  <a:spcAft>
                    <a:spcPts val="600"/>
                  </a:spcAft>
                </a:pPr>
                <a:r>
                  <a:rPr lang="en-US" sz="2800" u="sng" dirty="0">
                    <a:solidFill>
                      <a:schemeClr val="accent4">
                        <a:lumMod val="75000"/>
                      </a:schemeClr>
                    </a:solidFill>
                  </a:rPr>
                  <a:t>Theorem [</a:t>
                </a:r>
                <a14:m>
                  <m:oMath xmlns:m="http://schemas.openxmlformats.org/officeDocument/2006/math">
                    <m:r>
                      <a:rPr lang="en-US" sz="2800" b="0" i="1" u="sng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u="sng" dirty="0">
                    <a:solidFill>
                      <a:schemeClr val="accent4">
                        <a:lumMod val="75000"/>
                      </a:schemeClr>
                    </a:solidFill>
                  </a:rPr>
                  <a:t>-CCI has no orphans]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: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If an outgoing edge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of a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-</a:t>
                </a:r>
                <a:r>
                  <a:rPr lang="en-US" sz="2800" dirty="0" err="1">
                    <a:solidFill>
                      <a:schemeClr val="accent4">
                        <a:lumMod val="75000"/>
                      </a:schemeClr>
                    </a:solidFill>
                  </a:rPr>
                  <a:t>CCI’d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, then there exists some incoming edge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that is also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-</a:t>
                </a:r>
                <a:r>
                  <a:rPr lang="en-US" sz="2800" dirty="0" err="1">
                    <a:solidFill>
                      <a:schemeClr val="accent4">
                        <a:lumMod val="75000"/>
                      </a:schemeClr>
                    </a:solidFill>
                  </a:rPr>
                  <a:t>CCI’d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.</a:t>
                </a:r>
              </a:p>
              <a:p>
                <a:pPr>
                  <a:spcAft>
                    <a:spcPts val="600"/>
                  </a:spcAft>
                </a:pPr>
                <a:endParaRPr lang="en-US" sz="800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2800" u="sng" dirty="0">
                    <a:solidFill>
                      <a:schemeClr val="accent4">
                        <a:lumMod val="75000"/>
                      </a:schemeClr>
                    </a:solidFill>
                  </a:rPr>
                  <a:t>Theorem [</a:t>
                </a:r>
                <a14:m>
                  <m:oMath xmlns:m="http://schemas.openxmlformats.org/officeDocument/2006/math">
                    <m:r>
                      <a:rPr lang="en-US" sz="2800" b="0" i="1" u="sng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u="sng" dirty="0">
                    <a:solidFill>
                      <a:schemeClr val="accent4">
                        <a:lumMod val="75000"/>
                      </a:schemeClr>
                    </a:solidFill>
                  </a:rPr>
                  <a:t>-CCI guarantees info paths]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: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If the transmissions of an “output” node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  <a:r>
                  <a:rPr lang="en-US" sz="2800" i="1" dirty="0">
                    <a:solidFill>
                      <a:schemeClr val="accent4">
                        <a:lumMod val="75000"/>
                      </a:schemeClr>
                    </a:solidFill>
                  </a:rPr>
                  <a:t>depend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, then there is a path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𝑖𝑝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such that every edge of this path 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-</a:t>
                </a:r>
                <a:r>
                  <a:rPr lang="en-US" sz="2800" dirty="0" err="1">
                    <a:solidFill>
                      <a:schemeClr val="accent4">
                        <a:lumMod val="75000"/>
                      </a:schemeClr>
                    </a:solidFill>
                  </a:rPr>
                  <a:t>CCI’d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49C8376-2504-451A-BB82-3420F32F49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23" y="2828687"/>
                <a:ext cx="10577276" cy="3414725"/>
              </a:xfrm>
              <a:prstGeom prst="rect">
                <a:avLst/>
              </a:prstGeom>
              <a:blipFill>
                <a:blip r:embed="rId2"/>
                <a:stretch>
                  <a:fillRect l="-173" r="-575" b="-1418"/>
                </a:stretch>
              </a:blip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0949E37-2B86-4CAD-8795-0037E85852A2}"/>
                  </a:ext>
                </a:extLst>
              </p:cNvPr>
              <p:cNvSpPr/>
              <p:nvPr/>
            </p:nvSpPr>
            <p:spPr>
              <a:xfrm>
                <a:off x="778354" y="969500"/>
                <a:ext cx="10577276" cy="1701319"/>
              </a:xfrm>
              <a:prstGeom prst="rect">
                <a:avLst/>
              </a:prstGeom>
              <a:noFill/>
              <a:ln w="25400"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82880" rIns="182880" bIns="182880" rtlCol="0" anchor="ctr"/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u="sng" dirty="0">
                    <a:solidFill>
                      <a:schemeClr val="tx1"/>
                    </a:solidFill>
                  </a:rPr>
                  <a:t>Definition [</a:t>
                </a:r>
                <a14:m>
                  <m:oMath xmlns:m="http://schemas.openxmlformats.org/officeDocument/2006/math">
                    <m:r>
                      <a:rPr lang="en-US" sz="2800" i="1" u="sng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𝑀</m:t>
                    </m:r>
                  </m:oMath>
                </a14:m>
                <a:r>
                  <a:rPr lang="en-US" sz="2800" u="sng" dirty="0">
                    <a:solidFill>
                      <a:schemeClr val="tx1"/>
                    </a:solidFill>
                  </a:rPr>
                  <a:t>-Counterfactual Causal Influence]</a:t>
                </a:r>
                <a:r>
                  <a:rPr lang="en-US" sz="2800" dirty="0">
                    <a:solidFill>
                      <a:schemeClr val="tx1"/>
                    </a:solidFill>
                  </a:rPr>
                  <a:t>:</a:t>
                </a:r>
                <a:br>
                  <a:rPr lang="en-US" sz="2800" dirty="0">
                    <a:solidFill>
                      <a:schemeClr val="tx1"/>
                    </a:solidFill>
                  </a:rPr>
                </a:br>
                <a:r>
                  <a:rPr lang="en-US" sz="2800" dirty="0">
                    <a:solidFill>
                      <a:schemeClr val="tx1"/>
                    </a:solidFill>
                  </a:rPr>
                  <a:t>We say that an edge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is counterfactually causally influenced by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if</a:t>
                </a:r>
                <a:endParaRPr lang="en-US" sz="28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 and 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ba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bar>
                      <m:bar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</m:bar>
                  </m:oMath>
                </a14:m>
                <a:r>
                  <a:rPr lang="en-US" sz="2800" i="1" dirty="0">
                    <a:solidFill>
                      <a:schemeClr val="tx1"/>
                    </a:solidFill>
                  </a:rPr>
                  <a:t>     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sz="2800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d>
                          <m:d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bar>
                              <m:bar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bar>
                          </m:e>
                        </m:d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d>
                          <m:d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bar>
                              <m:bar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bar>
                          </m:e>
                        </m:d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0949E37-2B86-4CAD-8795-0037E85852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354" y="969500"/>
                <a:ext cx="10577276" cy="1701319"/>
              </a:xfrm>
              <a:prstGeom prst="rect">
                <a:avLst/>
              </a:prstGeom>
              <a:blipFill>
                <a:blip r:embed="rId3"/>
                <a:stretch>
                  <a:fillRect l="-346" b="-3943"/>
                </a:stretch>
              </a:blipFill>
              <a:ln w="25400">
                <a:noFill/>
              </a:ln>
              <a:effectLst>
                <a:softEdge rad="127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2854AB61-6FDA-4630-B142-A15AFFBED16C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Main Results</a:t>
            </a:r>
          </a:p>
        </p:txBody>
      </p:sp>
    </p:spTree>
    <p:extLst>
      <p:ext uri="{BB962C8B-B14F-4D97-AF65-F5344CB8AC3E}">
        <p14:creationId xmlns:p14="http://schemas.microsoft.com/office/powerpoint/2010/main" val="260491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74F17-33C7-4BCC-B434-C9A701C26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CFC7A9-CA9B-4AC3-A75B-7BEA246FF1D2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</a:t>
            </a:r>
            <a:r>
              <a:rPr lang="en-US" i="1" dirty="0"/>
              <a:t>else</a:t>
            </a:r>
            <a:r>
              <a:rPr lang="en-US" dirty="0"/>
              <a:t> can we define Information Flow?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68D6B0-8B07-4B9E-A771-0B93704CE1DD}"/>
                  </a:ext>
                </a:extLst>
              </p:cNvPr>
              <p:cNvSpPr txBox="1"/>
              <p:nvPr/>
            </p:nvSpPr>
            <p:spPr>
              <a:xfrm>
                <a:off x="618210" y="1176728"/>
                <a:ext cx="10366624" cy="5293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spcBef>
                    <a:spcPts val="1200"/>
                  </a:spcBef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Why study information flow?</a:t>
                </a:r>
              </a:p>
              <a:p>
                <a:pPr marL="514350" indent="-514350">
                  <a:spcBef>
                    <a:spcPts val="1200"/>
                  </a:spcBef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ISIT’19 recap: Defining information flow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Shortcoming: “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-information Orphans”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Potential Fix based on Pruning</a:t>
                </a:r>
              </a:p>
              <a:p>
                <a:pPr marL="514350" indent="-514350">
                  <a:spcBef>
                    <a:spcPts val="1200"/>
                  </a:spcBef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Information Flow from a Causality Perspective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A counterexample to Pruning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Intro to Causality and Counterfactual Causal Influence</a:t>
                </a:r>
              </a:p>
              <a:p>
                <a:pPr marL="514350" indent="-514350">
                  <a:spcBef>
                    <a:spcPts val="1200"/>
                  </a:spcBef>
                  <a:buFont typeface="+mj-lt"/>
                  <a:buAutoNum type="arabicPeriod"/>
                </a:pPr>
                <a:r>
                  <a:rPr lang="en-US" sz="2800" dirty="0"/>
                  <a:t>CCI is the intuitive definition, but </a:t>
                </a:r>
                <a:r>
                  <a:rPr lang="en-US" sz="2800" b="1" dirty="0"/>
                  <a:t>not observational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An Alternative Observational Definition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Comparison of Definitions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Conclusion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68D6B0-8B07-4B9E-A771-0B93704CE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10" y="1176728"/>
                <a:ext cx="10366624" cy="5293757"/>
              </a:xfrm>
              <a:prstGeom prst="rect">
                <a:avLst/>
              </a:prstGeom>
              <a:blipFill>
                <a:blip r:embed="rId2"/>
                <a:stretch>
                  <a:fillRect l="-1235" t="-1267" b="-2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9265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7565F-0343-46FD-B58B-297D71D47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968289B9-8852-40D0-8A9E-1173882C2338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CCI is not an </a:t>
            </a:r>
            <a:r>
              <a:rPr lang="en-US" i="1" dirty="0"/>
              <a:t>Observational</a:t>
            </a:r>
            <a:r>
              <a:rPr lang="en-US" dirty="0"/>
              <a:t> Measure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D06DD70-CA7E-43D0-BF9A-B31B90959DD8}"/>
                  </a:ext>
                </a:extLst>
              </p:cNvPr>
              <p:cNvSpPr txBox="1"/>
              <p:nvPr/>
            </p:nvSpPr>
            <p:spPr>
              <a:xfrm>
                <a:off x="2182459" y="5450955"/>
                <a:ext cx="7397986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𝕀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𝕀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D06DD70-CA7E-43D0-BF9A-B31B90959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459" y="5450955"/>
                <a:ext cx="7397986" cy="8989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5502A20-D4C6-4ADE-AE18-4F451EE53F59}"/>
                  </a:ext>
                </a:extLst>
              </p:cNvPr>
              <p:cNvSpPr/>
              <p:nvPr/>
            </p:nvSpPr>
            <p:spPr>
              <a:xfrm>
                <a:off x="1882345" y="6260578"/>
                <a:ext cx="227421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(using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000" dirty="0"/>
                  <a:t> for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5502A20-D4C6-4ADE-AE18-4F451EE53F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345" y="6260578"/>
                <a:ext cx="2274212" cy="400110"/>
              </a:xfrm>
              <a:prstGeom prst="rect">
                <a:avLst/>
              </a:prstGeom>
              <a:blipFill>
                <a:blip r:embed="rId3"/>
                <a:stretch>
                  <a:fillRect l="-2949" t="-9091" r="-1877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3E2C7DA6-46DE-432A-8BE3-D3C266C2E93C}"/>
              </a:ext>
            </a:extLst>
          </p:cNvPr>
          <p:cNvGrpSpPr/>
          <p:nvPr/>
        </p:nvGrpSpPr>
        <p:grpSpPr>
          <a:xfrm>
            <a:off x="7537062" y="4875583"/>
            <a:ext cx="4759212" cy="1384995"/>
            <a:chOff x="7432788" y="4011602"/>
            <a:chExt cx="4759212" cy="1384995"/>
          </a:xfrm>
        </p:grpSpPr>
        <p:sp>
          <p:nvSpPr>
            <p:cNvPr id="60" name="Rounded Rectangle 16">
              <a:extLst>
                <a:ext uri="{FF2B5EF4-FFF2-40B4-BE49-F238E27FC236}">
                  <a16:creationId xmlns:a16="http://schemas.microsoft.com/office/drawing/2014/main" id="{A4697813-4CDE-4F3E-A79D-5A4197C711BB}"/>
                </a:ext>
              </a:extLst>
            </p:cNvPr>
            <p:cNvSpPr/>
            <p:nvPr/>
          </p:nvSpPr>
          <p:spPr>
            <a:xfrm>
              <a:off x="7432788" y="4875039"/>
              <a:ext cx="1085315" cy="433665"/>
            </a:xfrm>
            <a:prstGeom prst="roundRect">
              <a:avLst/>
            </a:prstGeom>
            <a:solidFill>
              <a:schemeClr val="accent1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E4268E8C-2DD6-4E7A-8414-DB9B25B05859}"/>
                    </a:ext>
                  </a:extLst>
                </p:cNvPr>
                <p:cNvSpPr txBox="1"/>
                <p:nvPr/>
              </p:nvSpPr>
              <p:spPr>
                <a:xfrm>
                  <a:off x="9266048" y="4011602"/>
                  <a:ext cx="2925952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Joint distribution is symmetric in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a14:m>
                  <a:r>
                    <a:rPr lang="en-US" sz="2800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 and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a14:m>
                  <a:r>
                    <a:rPr lang="en-US" sz="2800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!</a:t>
                  </a:r>
                </a:p>
              </p:txBody>
            </p:sp>
          </mc:Choice>
          <mc:Fallback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E4268E8C-2DD6-4E7A-8414-DB9B25B058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6048" y="4011602"/>
                  <a:ext cx="2925952" cy="1384995"/>
                </a:xfrm>
                <a:prstGeom prst="rect">
                  <a:avLst/>
                </a:prstGeom>
                <a:blipFill>
                  <a:blip r:embed="rId4"/>
                  <a:stretch>
                    <a:fillRect t="-4405" r="-2500" b="-11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F5BEC45-1C76-4CEC-8153-37308A335C2D}"/>
                </a:ext>
              </a:extLst>
            </p:cNvPr>
            <p:cNvSpPr/>
            <p:nvPr/>
          </p:nvSpPr>
          <p:spPr>
            <a:xfrm>
              <a:off x="8044873" y="4368824"/>
              <a:ext cx="1274618" cy="434083"/>
            </a:xfrm>
            <a:custGeom>
              <a:avLst/>
              <a:gdLst>
                <a:gd name="connsiteX0" fmla="*/ 0 w 1145309"/>
                <a:gd name="connsiteY0" fmla="*/ 471054 h 471054"/>
                <a:gd name="connsiteX1" fmla="*/ 489527 w 1145309"/>
                <a:gd name="connsiteY1" fmla="*/ 73890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489527 w 1145309"/>
                <a:gd name="connsiteY1" fmla="*/ 73890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489527 w 1145309"/>
                <a:gd name="connsiteY1" fmla="*/ 73890 h 471054"/>
                <a:gd name="connsiteX2" fmla="*/ 1145309 w 1145309"/>
                <a:gd name="connsiteY2" fmla="*/ 0 h 471054"/>
                <a:gd name="connsiteX0" fmla="*/ 0 w 1145309"/>
                <a:gd name="connsiteY0" fmla="*/ 483688 h 483688"/>
                <a:gd name="connsiteX1" fmla="*/ 489527 w 1145309"/>
                <a:gd name="connsiteY1" fmla="*/ 86524 h 483688"/>
                <a:gd name="connsiteX2" fmla="*/ 1145309 w 1145309"/>
                <a:gd name="connsiteY2" fmla="*/ 12634 h 483688"/>
                <a:gd name="connsiteX0" fmla="*/ 0 w 1145309"/>
                <a:gd name="connsiteY0" fmla="*/ 471054 h 471054"/>
                <a:gd name="connsiteX1" fmla="*/ 489527 w 1145309"/>
                <a:gd name="connsiteY1" fmla="*/ 73890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489527 w 1145309"/>
                <a:gd name="connsiteY1" fmla="*/ 73890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489527 w 1145309"/>
                <a:gd name="connsiteY1" fmla="*/ 73890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489527 w 1145309"/>
                <a:gd name="connsiteY1" fmla="*/ 73890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489527 w 1145309"/>
                <a:gd name="connsiteY1" fmla="*/ 73890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353787 w 1145309"/>
                <a:gd name="connsiteY1" fmla="*/ 73891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353787 w 1145309"/>
                <a:gd name="connsiteY1" fmla="*/ 73891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353787 w 1145309"/>
                <a:gd name="connsiteY1" fmla="*/ 73891 h 471054"/>
                <a:gd name="connsiteX2" fmla="*/ 1145309 w 1145309"/>
                <a:gd name="connsiteY2" fmla="*/ 0 h 471054"/>
                <a:gd name="connsiteX0" fmla="*/ 0 w 1145309"/>
                <a:gd name="connsiteY0" fmla="*/ 471054 h 471054"/>
                <a:gd name="connsiteX1" fmla="*/ 353787 w 1145309"/>
                <a:gd name="connsiteY1" fmla="*/ 73891 h 471054"/>
                <a:gd name="connsiteX2" fmla="*/ 1145309 w 1145309"/>
                <a:gd name="connsiteY2" fmla="*/ 0 h 471054"/>
                <a:gd name="connsiteX0" fmla="*/ 0 w 1213179"/>
                <a:gd name="connsiteY0" fmla="*/ 471054 h 471054"/>
                <a:gd name="connsiteX1" fmla="*/ 421657 w 1213179"/>
                <a:gd name="connsiteY1" fmla="*/ 73891 h 471054"/>
                <a:gd name="connsiteX2" fmla="*/ 1213179 w 1213179"/>
                <a:gd name="connsiteY2" fmla="*/ 0 h 471054"/>
                <a:gd name="connsiteX0" fmla="*/ 0 w 1213179"/>
                <a:gd name="connsiteY0" fmla="*/ 482172 h 482172"/>
                <a:gd name="connsiteX1" fmla="*/ 421657 w 1213179"/>
                <a:gd name="connsiteY1" fmla="*/ 40144 h 482172"/>
                <a:gd name="connsiteX2" fmla="*/ 1213179 w 1213179"/>
                <a:gd name="connsiteY2" fmla="*/ 11118 h 482172"/>
                <a:gd name="connsiteX0" fmla="*/ 0 w 1170760"/>
                <a:gd name="connsiteY0" fmla="*/ 527136 h 527136"/>
                <a:gd name="connsiteX1" fmla="*/ 421657 w 1170760"/>
                <a:gd name="connsiteY1" fmla="*/ 85108 h 527136"/>
                <a:gd name="connsiteX2" fmla="*/ 1170760 w 1170760"/>
                <a:gd name="connsiteY2" fmla="*/ 0 h 527136"/>
                <a:gd name="connsiteX0" fmla="*/ 0 w 1170760"/>
                <a:gd name="connsiteY0" fmla="*/ 527136 h 527136"/>
                <a:gd name="connsiteX1" fmla="*/ 379238 w 1170760"/>
                <a:gd name="connsiteY1" fmla="*/ 62675 h 527136"/>
                <a:gd name="connsiteX2" fmla="*/ 1170760 w 1170760"/>
                <a:gd name="connsiteY2" fmla="*/ 0 h 527136"/>
                <a:gd name="connsiteX0" fmla="*/ 0 w 1170760"/>
                <a:gd name="connsiteY0" fmla="*/ 527136 h 527136"/>
                <a:gd name="connsiteX1" fmla="*/ 379238 w 1170760"/>
                <a:gd name="connsiteY1" fmla="*/ 62675 h 527136"/>
                <a:gd name="connsiteX2" fmla="*/ 1170760 w 1170760"/>
                <a:gd name="connsiteY2" fmla="*/ 0 h 527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0760" h="527136">
                  <a:moveTo>
                    <a:pt x="0" y="527136"/>
                  </a:moveTo>
                  <a:cubicBezTo>
                    <a:pt x="106902" y="210779"/>
                    <a:pt x="260465" y="116882"/>
                    <a:pt x="379238" y="62675"/>
                  </a:cubicBezTo>
                  <a:cubicBezTo>
                    <a:pt x="498011" y="8468"/>
                    <a:pt x="998348" y="13854"/>
                    <a:pt x="1170760" y="0"/>
                  </a:cubicBezTo>
                </a:path>
              </a:pathLst>
            </a:custGeom>
            <a:noFill/>
            <a:ln w="31750">
              <a:solidFill>
                <a:schemeClr val="accent5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3" name="Content Placeholder 2">
                <a:extLst>
                  <a:ext uri="{FF2B5EF4-FFF2-40B4-BE49-F238E27FC236}">
                    <a16:creationId xmlns:a16="http://schemas.microsoft.com/office/drawing/2014/main" id="{EC21455F-1224-491E-A263-4DB690FA5A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285" y="5706915"/>
                <a:ext cx="1798815" cy="5232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𝑀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,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𝑍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charset="0"/>
                        </a:rPr>
                        <m:t>Ber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(1/2)</m:t>
                      </m:r>
                    </m:oMath>
                  </m:oMathPara>
                </a14:m>
                <a:endParaRPr lang="en-US" sz="18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63" name="Content Placeholder 2">
                <a:extLst>
                  <a:ext uri="{FF2B5EF4-FFF2-40B4-BE49-F238E27FC236}">
                    <a16:creationId xmlns:a16="http://schemas.microsoft.com/office/drawing/2014/main" id="{EC21455F-1224-491E-A263-4DB690FA5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85" y="5706915"/>
                <a:ext cx="1798815" cy="523220"/>
              </a:xfrm>
              <a:prstGeom prst="rect">
                <a:avLst/>
              </a:prstGeom>
              <a:blipFill>
                <a:blip r:embed="rId5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BD56322-B961-46E7-A685-3A3D825AB4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96" y="1105020"/>
            <a:ext cx="4689757" cy="35150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6EE866A-E258-460A-8160-49047F5B4119}"/>
                  </a:ext>
                </a:extLst>
              </p:cNvPr>
              <p:cNvSpPr txBox="1"/>
              <p:nvPr/>
            </p:nvSpPr>
            <p:spPr>
              <a:xfrm>
                <a:off x="5952329" y="1203732"/>
                <a:ext cx="5499175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Estimating CCI requires (intrinsic) variables to be held fixed while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/>
                  <a:t> is changed</a:t>
                </a:r>
              </a:p>
              <a:p>
                <a:pPr marL="457200" indent="-4572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800" b="0" dirty="0"/>
                  <a:t>Minimally requires the capability to make</a:t>
                </a:r>
                <a:r>
                  <a:rPr lang="en-US" sz="2800" b="0" i="1" dirty="0"/>
                  <a:t> interventions</a:t>
                </a:r>
              </a:p>
              <a:p>
                <a:pPr marL="457200" indent="-4572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Sometimes may be impossible to estimate</a:t>
                </a:r>
              </a:p>
            </p:txBody>
          </p:sp>
        </mc:Choice>
        <mc:Fallback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6EE866A-E258-460A-8160-49047F5B4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329" y="1203732"/>
                <a:ext cx="5499175" cy="3416320"/>
              </a:xfrm>
              <a:prstGeom prst="rect">
                <a:avLst/>
              </a:prstGeom>
              <a:blipFill>
                <a:blip r:embed="rId7"/>
                <a:stretch>
                  <a:fillRect l="-1993" t="-1604" r="-2104" b="-4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TextBox 86">
            <a:extLst>
              <a:ext uri="{FF2B5EF4-FFF2-40B4-BE49-F238E27FC236}">
                <a16:creationId xmlns:a16="http://schemas.microsoft.com/office/drawing/2014/main" id="{998B9A93-A818-4110-ADFA-3491AAFE1911}"/>
              </a:ext>
            </a:extLst>
          </p:cNvPr>
          <p:cNvSpPr txBox="1"/>
          <p:nvPr/>
        </p:nvSpPr>
        <p:spPr>
          <a:xfrm>
            <a:off x="469234" y="4916484"/>
            <a:ext cx="7523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We would like </a:t>
            </a:r>
            <a:r>
              <a:rPr lang="en-US" sz="2800" i="1" dirty="0"/>
              <a:t>observational</a:t>
            </a:r>
            <a:r>
              <a:rPr lang="en-US" sz="2800" dirty="0"/>
              <a:t> measures. But…</a:t>
            </a:r>
          </a:p>
        </p:txBody>
      </p:sp>
    </p:spTree>
    <p:extLst>
      <p:ext uri="{BB962C8B-B14F-4D97-AF65-F5344CB8AC3E}">
        <p14:creationId xmlns:p14="http://schemas.microsoft.com/office/powerpoint/2010/main" val="57043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63" grpId="0"/>
      <p:bldP spid="8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7565F-0343-46FD-B58B-297D71D47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910BD6-AB65-48EA-B309-C5F4DA3AB8E8}"/>
              </a:ext>
            </a:extLst>
          </p:cNvPr>
          <p:cNvSpPr txBox="1"/>
          <p:nvPr/>
        </p:nvSpPr>
        <p:spPr>
          <a:xfrm>
            <a:off x="464195" y="953581"/>
            <a:ext cx="10466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Can we find an alternative definition which does not suffer from the pruning counterexample?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A29BCAB-38B7-4408-BBA3-4B24DD9BCC4F}"/>
                  </a:ext>
                </a:extLst>
              </p:cNvPr>
              <p:cNvSpPr/>
              <p:nvPr/>
            </p:nvSpPr>
            <p:spPr>
              <a:xfrm>
                <a:off x="469234" y="4962677"/>
                <a:ext cx="10699770" cy="17013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82880" rIns="182880" bIns="182880" rtlCol="0" anchor="ctr"/>
              <a:lstStyle/>
              <a:p>
                <a:pPr>
                  <a:spcAft>
                    <a:spcPts val="600"/>
                  </a:spcAft>
                </a:pPr>
                <a:r>
                  <a:rPr lang="en-US" sz="2800" u="sng" dirty="0">
                    <a:solidFill>
                      <a:schemeClr val="accent4">
                        <a:lumMod val="75000"/>
                      </a:schemeClr>
                    </a:solidFill>
                  </a:rPr>
                  <a:t>Definition [Modified </a:t>
                </a:r>
                <a14:m>
                  <m:oMath xmlns:m="http://schemas.openxmlformats.org/officeDocument/2006/math">
                    <m:r>
                      <a:rPr lang="en-US" sz="2800" b="0" i="1" u="sng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u="sng" dirty="0">
                    <a:solidFill>
                      <a:schemeClr val="accent4">
                        <a:lumMod val="75000"/>
                      </a:schemeClr>
                    </a:solidFill>
                  </a:rPr>
                  <a:t>-Information Flow]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: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We say that an edge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has modified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-information flow if</a:t>
                </a:r>
                <a:endParaRPr lang="en-US" sz="2800" dirty="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∃ </m:t>
                    </m:r>
                    <m:sSubSup>
                      <m:sSubSupPr>
                        <m:ctrlPr>
                          <a:rPr lang="en-US" sz="280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  <m:r>
                      <a:rPr lang="en-US" sz="28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i="1" dirty="0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and functions</a:t>
                </a:r>
                <a:r>
                  <a:rPr lang="en-US" sz="2800" i="1" dirty="0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i="1" dirty="0">
                    <a:solidFill>
                      <a:schemeClr val="accent4">
                        <a:lumMod val="75000"/>
                      </a:schemeClr>
                    </a:solidFill>
                  </a:rPr>
                  <a:t>  </a:t>
                </a:r>
                <a:r>
                  <a:rPr lang="en-US" sz="2800" dirty="0" err="1">
                    <a:solidFill>
                      <a:schemeClr val="accent4">
                        <a:lumMod val="75000"/>
                      </a:schemeClr>
                    </a:solidFill>
                  </a:rPr>
                  <a:t>s.t.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8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sz="28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d>
                        <m:r>
                          <a:rPr lang="en-US" sz="28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e>
                    </m:d>
                    <m:r>
                      <a:rPr lang="en-US" sz="28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A29BCAB-38B7-4408-BBA3-4B24DD9BC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34" y="4962677"/>
                <a:ext cx="10699770" cy="1701319"/>
              </a:xfrm>
              <a:prstGeom prst="rect">
                <a:avLst/>
              </a:prstGeom>
              <a:blipFill>
                <a:blip r:embed="rId2"/>
                <a:stretch>
                  <a:fillRect l="-227" b="-4594"/>
                </a:stretch>
              </a:blip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itle 1">
            <a:extLst>
              <a:ext uri="{FF2B5EF4-FFF2-40B4-BE49-F238E27FC236}">
                <a16:creationId xmlns:a16="http://schemas.microsoft.com/office/drawing/2014/main" id="{968289B9-8852-40D0-8A9E-1173882C2338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 alternative Observational Definition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29504A1-205A-4A0B-9B94-BE85309239C2}"/>
              </a:ext>
            </a:extLst>
          </p:cNvPr>
          <p:cNvGrpSpPr/>
          <p:nvPr/>
        </p:nvGrpSpPr>
        <p:grpSpPr>
          <a:xfrm>
            <a:off x="282212" y="1939865"/>
            <a:ext cx="7628117" cy="2883243"/>
            <a:chOff x="2112687" y="1406151"/>
            <a:chExt cx="7628117" cy="2883243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0A06F53-79E2-4720-BC56-58F3FCE3E1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7007" y="2478588"/>
              <a:ext cx="1116203" cy="9578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2B513D9-4F07-4FD3-A7F4-833648C1BF0F}"/>
                </a:ext>
              </a:extLst>
            </p:cNvPr>
            <p:cNvGrpSpPr/>
            <p:nvPr/>
          </p:nvGrpSpPr>
          <p:grpSpPr>
            <a:xfrm>
              <a:off x="2112687" y="1406151"/>
              <a:ext cx="7628117" cy="2621633"/>
              <a:chOff x="500947" y="1385982"/>
              <a:chExt cx="7628117" cy="2621633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E4766C08-A9A5-4F87-AE31-5CA0AF54D811}"/>
                  </a:ext>
                </a:extLst>
              </p:cNvPr>
              <p:cNvGrpSpPr/>
              <p:nvPr/>
            </p:nvGrpSpPr>
            <p:grpSpPr>
              <a:xfrm>
                <a:off x="500947" y="1974853"/>
                <a:ext cx="983245" cy="523220"/>
                <a:chOff x="2477123" y="2784062"/>
                <a:chExt cx="983245" cy="523220"/>
              </a:xfrm>
            </p:grpSpPr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9142104A-377D-464E-9CE8-A9AB1C33AB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6502" y="3042174"/>
                  <a:ext cx="413866" cy="0"/>
                </a:xfrm>
                <a:prstGeom prst="straightConnector1">
                  <a:avLst/>
                </a:prstGeom>
                <a:ln w="38100">
                  <a:solidFill>
                    <a:schemeClr val="accent6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9" name="TextBox 98">
                      <a:extLst>
                        <a:ext uri="{FF2B5EF4-FFF2-40B4-BE49-F238E27FC236}">
                          <a16:creationId xmlns:a16="http://schemas.microsoft.com/office/drawing/2014/main" id="{15DFEEB3-23D6-4127-87AB-D9F2E885C37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77123" y="2784062"/>
                      <a:ext cx="581378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oMath>
                        </m:oMathPara>
                      </a14:m>
                      <a:endParaRPr lang="en-US" sz="2800" dirty="0">
                        <a:solidFill>
                          <a:schemeClr val="accent6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50D6EA7C-A691-4B15-93AD-CE1E57A08EA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77123" y="2784062"/>
                      <a:ext cx="581378" cy="523220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0BC66A30-42DA-495F-8BBC-FC3826DA44A1}"/>
                  </a:ext>
                </a:extLst>
              </p:cNvPr>
              <p:cNvGrpSpPr/>
              <p:nvPr/>
            </p:nvGrpSpPr>
            <p:grpSpPr>
              <a:xfrm>
                <a:off x="1484192" y="1889375"/>
                <a:ext cx="675476" cy="2118240"/>
                <a:chOff x="1484192" y="1889375"/>
                <a:chExt cx="675476" cy="211824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Oval 95">
                      <a:extLst>
                        <a:ext uri="{FF2B5EF4-FFF2-40B4-BE49-F238E27FC236}">
                          <a16:creationId xmlns:a16="http://schemas.microsoft.com/office/drawing/2014/main" id="{BD6A348E-04A9-4E75-A7BF-4C57C6E481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4192" y="1889375"/>
                      <a:ext cx="675476" cy="694177"/>
                    </a:xfrm>
                    <a:prstGeom prst="ellipse">
                      <a:avLst/>
                    </a:prstGeom>
                    <a:solidFill>
                      <a:schemeClr val="accent5">
                        <a:lumMod val="20000"/>
                        <a:lumOff val="80000"/>
                        <a:alpha val="70000"/>
                      </a:schemeClr>
                    </a:solidFill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7" name="Oval 46">
                      <a:extLst>
                        <a:ext uri="{FF2B5EF4-FFF2-40B4-BE49-F238E27FC236}">
                          <a16:creationId xmlns:a16="http://schemas.microsoft.com/office/drawing/2014/main" id="{0193F99D-F91C-43ED-A7BE-07FDC5F2911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84192" y="1889375"/>
                      <a:ext cx="675476" cy="694177"/>
                    </a:xfrm>
                    <a:prstGeom prst="ellipse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  <a:ln w="25400">
                      <a:solidFill>
                        <a:schemeClr val="accent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7" name="Oval 96">
                      <a:extLst>
                        <a:ext uri="{FF2B5EF4-FFF2-40B4-BE49-F238E27FC236}">
                          <a16:creationId xmlns:a16="http://schemas.microsoft.com/office/drawing/2014/main" id="{EEAA0008-F16B-4FA5-837F-48823DD75D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4192" y="3313438"/>
                      <a:ext cx="675476" cy="694177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8" name="Oval 47">
                      <a:extLst>
                        <a:ext uri="{FF2B5EF4-FFF2-40B4-BE49-F238E27FC236}">
                          <a16:creationId xmlns:a16="http://schemas.microsoft.com/office/drawing/2014/main" id="{11527482-D577-4C5C-9E4C-A602538856B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84192" y="3313438"/>
                      <a:ext cx="675476" cy="694177"/>
                    </a:xfrm>
                    <a:prstGeom prst="ellipse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  <a:ln w="25400"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5A0DAE57-4BE9-4D44-ACCA-8731348043CA}"/>
                  </a:ext>
                </a:extLst>
              </p:cNvPr>
              <p:cNvGrpSpPr/>
              <p:nvPr/>
            </p:nvGrpSpPr>
            <p:grpSpPr>
              <a:xfrm>
                <a:off x="3153855" y="1889375"/>
                <a:ext cx="675476" cy="2118240"/>
                <a:chOff x="3537025" y="1889375"/>
                <a:chExt cx="675476" cy="211824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Oval 93">
                      <a:extLst>
                        <a:ext uri="{FF2B5EF4-FFF2-40B4-BE49-F238E27FC236}">
                          <a16:creationId xmlns:a16="http://schemas.microsoft.com/office/drawing/2014/main" id="{3AC8FB95-D23B-4BA9-9370-5892692B2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7025" y="1889375"/>
                      <a:ext cx="675476" cy="694177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D1145447-0322-443B-BC95-F56972B4F0F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37025" y="1889375"/>
                      <a:ext cx="675476" cy="694177"/>
                    </a:xfrm>
                    <a:prstGeom prst="ellipse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 w="25400"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5" name="Oval 94">
                      <a:extLst>
                        <a:ext uri="{FF2B5EF4-FFF2-40B4-BE49-F238E27FC236}">
                          <a16:creationId xmlns:a16="http://schemas.microsoft.com/office/drawing/2014/main" id="{B8F40CEB-3DAA-4FA5-955C-6B05C44944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7025" y="3313438"/>
                      <a:ext cx="675476" cy="694177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6" name="Oval 45">
                      <a:extLst>
                        <a:ext uri="{FF2B5EF4-FFF2-40B4-BE49-F238E27FC236}">
                          <a16:creationId xmlns:a16="http://schemas.microsoft.com/office/drawing/2014/main" id="{908C80F4-BEC7-4986-8E9C-2FCFF03DE001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37025" y="3313438"/>
                      <a:ext cx="675476" cy="694177"/>
                    </a:xfrm>
                    <a:prstGeom prst="ellipse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  <a:ln w="25400"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3C73133D-5B24-4F9A-AEB7-9CCEC6420C22}"/>
                  </a:ext>
                </a:extLst>
              </p:cNvPr>
              <p:cNvGrpSpPr/>
              <p:nvPr/>
            </p:nvGrpSpPr>
            <p:grpSpPr>
              <a:xfrm>
                <a:off x="4823518" y="1889375"/>
                <a:ext cx="675476" cy="2118240"/>
                <a:chOff x="5589857" y="1889375"/>
                <a:chExt cx="675476" cy="211824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5613AC98-A643-46FA-B9D0-EE7B2EFAA9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9857" y="1889375"/>
                      <a:ext cx="675476" cy="694177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3" name="Oval 42">
                      <a:extLst>
                        <a:ext uri="{FF2B5EF4-FFF2-40B4-BE49-F238E27FC236}">
                          <a16:creationId xmlns:a16="http://schemas.microsoft.com/office/drawing/2014/main" id="{7DC574AD-3805-4324-A4C1-823A7C28741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89857" y="1889375"/>
                      <a:ext cx="675476" cy="694177"/>
                    </a:xfrm>
                    <a:prstGeom prst="ellipse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  <a:ln w="25400"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3" name="Oval 92">
                      <a:extLst>
                        <a:ext uri="{FF2B5EF4-FFF2-40B4-BE49-F238E27FC236}">
                          <a16:creationId xmlns:a16="http://schemas.microsoft.com/office/drawing/2014/main" id="{239D0549-23BA-4095-971E-5944F22739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9857" y="3313438"/>
                      <a:ext cx="675476" cy="694177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4E4D0941-11E3-4553-916D-A7ADB74588B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89857" y="3313438"/>
                      <a:ext cx="675476" cy="694177"/>
                    </a:xfrm>
                    <a:prstGeom prst="ellipse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  <a:ln w="25400"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BE44D9C7-FACA-4C04-8237-B4E50B0E0EDE}"/>
                  </a:ext>
                </a:extLst>
              </p:cNvPr>
              <p:cNvCxnSpPr>
                <a:cxnSpLocks/>
                <a:stCxn id="96" idx="6"/>
                <a:endCxn id="94" idx="2"/>
              </p:cNvCxnSpPr>
              <p:nvPr/>
            </p:nvCxnSpPr>
            <p:spPr>
              <a:xfrm>
                <a:off x="2159668" y="2236464"/>
                <a:ext cx="994187" cy="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A0BBEDF3-49FC-4C86-885F-0445E0D9EC2F}"/>
                  </a:ext>
                </a:extLst>
              </p:cNvPr>
              <p:cNvCxnSpPr>
                <a:cxnSpLocks/>
                <a:stCxn id="94" idx="6"/>
                <a:endCxn id="92" idx="2"/>
              </p:cNvCxnSpPr>
              <p:nvPr/>
            </p:nvCxnSpPr>
            <p:spPr>
              <a:xfrm>
                <a:off x="3829331" y="2236464"/>
                <a:ext cx="994187" cy="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3E3774C2-D47A-4E2D-A645-C062834641D8}"/>
                      </a:ext>
                    </a:extLst>
                  </p:cNvPr>
                  <p:cNvSpPr txBox="1"/>
                  <p:nvPr/>
                </p:nvSpPr>
                <p:spPr>
                  <a:xfrm>
                    <a:off x="1091584" y="1385982"/>
                    <a:ext cx="785215" cy="617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𝑖𝑝</m:t>
                              </m:r>
                            </m:sup>
                          </m:sSubSup>
                        </m:oMath>
                      </m:oMathPara>
                    </a14:m>
                    <a:endParaRPr lang="en-US" sz="28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C1E2199E-61F9-44DB-8C1F-DBE558DAFE2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1584" y="1385982"/>
                    <a:ext cx="785215" cy="617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930D49FE-A8BF-4FCA-8DEC-92DF3ACB9EB6}"/>
                      </a:ext>
                    </a:extLst>
                  </p:cNvPr>
                  <p:cNvSpPr txBox="1"/>
                  <p:nvPr/>
                </p:nvSpPr>
                <p:spPr>
                  <a:xfrm>
                    <a:off x="7069106" y="2911114"/>
                    <a:ext cx="847733" cy="58330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5D913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rgbClr val="5D913C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5D913C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5D913C"/>
                                  </a:solidFill>
                                  <a:latin typeface="Cambria Math" panose="02040503050406030204" pitchFamily="18" charset="0"/>
                                </a:rPr>
                                <m:t>𝑜𝑝</m:t>
                              </m:r>
                            </m:sup>
                          </m:sSubSup>
                        </m:oMath>
                      </m:oMathPara>
                    </a14:m>
                    <a:endParaRPr lang="en-US" sz="2800" dirty="0">
                      <a:solidFill>
                        <a:srgbClr val="5D913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2CEEAB0B-3A18-4653-BD5E-EEEBC5CD49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9106" y="2911114"/>
                    <a:ext cx="847733" cy="583301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D23F086-7A41-4FF5-BE54-EAA0E7BC8F99}"/>
                  </a:ext>
                </a:extLst>
              </p:cNvPr>
              <p:cNvGrpSpPr/>
              <p:nvPr/>
            </p:nvGrpSpPr>
            <p:grpSpPr>
              <a:xfrm>
                <a:off x="6482266" y="1889375"/>
                <a:ext cx="675476" cy="2118240"/>
                <a:chOff x="6653910" y="1889375"/>
                <a:chExt cx="675476" cy="211824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0" name="Oval 89">
                      <a:extLst>
                        <a:ext uri="{FF2B5EF4-FFF2-40B4-BE49-F238E27FC236}">
                          <a16:creationId xmlns:a16="http://schemas.microsoft.com/office/drawing/2014/main" id="{91BDAF7D-7CEC-4A22-8B22-D3195DB0D3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53910" y="1889375"/>
                      <a:ext cx="675476" cy="694177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1" name="Oval 40">
                      <a:extLst>
                        <a:ext uri="{FF2B5EF4-FFF2-40B4-BE49-F238E27FC236}">
                          <a16:creationId xmlns:a16="http://schemas.microsoft.com/office/drawing/2014/main" id="{CC0B4763-EB0B-4DE4-AC9C-23F219ECC52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53910" y="1889375"/>
                      <a:ext cx="675476" cy="694177"/>
                    </a:xfrm>
                    <a:prstGeom prst="ellipse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  <a:ln w="25400"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1" name="Oval 90">
                      <a:extLst>
                        <a:ext uri="{FF2B5EF4-FFF2-40B4-BE49-F238E27FC236}">
                          <a16:creationId xmlns:a16="http://schemas.microsoft.com/office/drawing/2014/main" id="{C2502AEB-F6B3-467A-88B2-585E3A6116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53910" y="3313438"/>
                      <a:ext cx="675476" cy="694177"/>
                    </a:xfrm>
                    <a:prstGeom prst="ellipse">
                      <a:avLst/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 w="25400"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2" name="Oval 41">
                      <a:extLst>
                        <a:ext uri="{FF2B5EF4-FFF2-40B4-BE49-F238E27FC236}">
                          <a16:creationId xmlns:a16="http://schemas.microsoft.com/office/drawing/2014/main" id="{54D5367E-C432-4870-9AA4-E21272EEFDB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53910" y="3313438"/>
                      <a:ext cx="675476" cy="694177"/>
                    </a:xfrm>
                    <a:prstGeom prst="ellipse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  <a:ln w="25400"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DE724317-115A-4E65-8B9C-226F8795B5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3059" y="3677920"/>
                <a:ext cx="413866" cy="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330985AA-ED9C-4D52-BC16-CF7CF77F747A}"/>
                      </a:ext>
                    </a:extLst>
                  </p:cNvPr>
                  <p:cNvSpPr txBox="1"/>
                  <p:nvPr/>
                </p:nvSpPr>
                <p:spPr>
                  <a:xfrm>
                    <a:off x="7547686" y="3416310"/>
                    <a:ext cx="581378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oMath>
                      </m:oMathPara>
                    </a14:m>
                    <a:endParaRPr lang="en-US" sz="2800" dirty="0">
                      <a:solidFill>
                        <a:schemeClr val="accent6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4F757C52-649E-4D49-A3F5-0B66EBED52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47686" y="3416310"/>
                    <a:ext cx="581378" cy="52322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FA1FC62C-889B-42A6-A449-BB9C67AB84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8334" y="2458419"/>
                <a:ext cx="1116203" cy="957891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857183B1-C7CD-4D1C-94BE-5385FC1E4C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98994" y="3646743"/>
                <a:ext cx="994187" cy="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B15AD659-F14F-43D2-A70B-3BEB90B40A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0125" y="2449933"/>
                <a:ext cx="1116203" cy="957891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CA3258FF-CA0E-4E1D-B804-75D04992F5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9331" y="3646743"/>
                <a:ext cx="994187" cy="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4B140698-F844-4CD4-8013-AB2EF27D88E1}"/>
                </a:ext>
              </a:extLst>
            </p:cNvPr>
            <p:cNvCxnSpPr>
              <a:cxnSpLocks/>
            </p:cNvCxnSpPr>
            <p:nvPr/>
          </p:nvCxnSpPr>
          <p:spPr>
            <a:xfrm>
              <a:off x="3771408" y="3656018"/>
              <a:ext cx="99418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4A16528C-A4C1-486B-A3B3-01C7207C9D7A}"/>
                    </a:ext>
                  </a:extLst>
                </p:cNvPr>
                <p:cNvSpPr txBox="1"/>
                <p:nvPr/>
              </p:nvSpPr>
              <p:spPr>
                <a:xfrm>
                  <a:off x="3908498" y="1733412"/>
                  <a:ext cx="58137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m:oMathPara>
                  </a14:m>
                  <a:endParaRPr lang="en-US" sz="28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A459FF2-36EB-4B08-B0AB-D4D997CF59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8498" y="1733412"/>
                  <a:ext cx="581378" cy="52322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FD405FD4-8610-47DC-B4D2-5E8A18FBA95D}"/>
                    </a:ext>
                  </a:extLst>
                </p:cNvPr>
                <p:cNvSpPr txBox="1"/>
                <p:nvPr/>
              </p:nvSpPr>
              <p:spPr>
                <a:xfrm>
                  <a:off x="5283442" y="1520965"/>
                  <a:ext cx="132036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lang="en-US" sz="28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A673264-BF31-4D4C-8817-AB7F5323A9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3442" y="1520965"/>
                  <a:ext cx="1320361" cy="52322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7C8D2CB-DFE9-4314-B889-49B1A44FDCE4}"/>
                    </a:ext>
                  </a:extLst>
                </p:cNvPr>
                <p:cNvSpPr txBox="1"/>
                <p:nvPr/>
              </p:nvSpPr>
              <p:spPr>
                <a:xfrm>
                  <a:off x="5350126" y="3766174"/>
                  <a:ext cx="118699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28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3B42176-3D1B-498C-978C-0F0F52D078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0126" y="3766174"/>
                  <a:ext cx="1186992" cy="52322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3CDD310-74C1-4B22-8F01-B047FAC3DB8F}"/>
                </a:ext>
              </a:extLst>
            </p:cNvPr>
            <p:cNvGrpSpPr/>
            <p:nvPr/>
          </p:nvGrpSpPr>
          <p:grpSpPr>
            <a:xfrm>
              <a:off x="6867707" y="2665789"/>
              <a:ext cx="1320361" cy="523220"/>
              <a:chOff x="6867707" y="2665789"/>
              <a:chExt cx="1320361" cy="52322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AAD8AB1-17D1-4EDC-991C-B5DF0B787FE0}"/>
                  </a:ext>
                </a:extLst>
              </p:cNvPr>
              <p:cNvSpPr/>
              <p:nvPr/>
            </p:nvSpPr>
            <p:spPr>
              <a:xfrm>
                <a:off x="7002842" y="2752436"/>
                <a:ext cx="1102079" cy="3514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29F70B56-272E-4591-8232-F8B6E4FCAAE8}"/>
                      </a:ext>
                    </a:extLst>
                  </p:cNvPr>
                  <p:cNvSpPr txBox="1"/>
                  <p:nvPr/>
                </p:nvSpPr>
                <p:spPr>
                  <a:xfrm>
                    <a:off x="6867707" y="2665789"/>
                    <a:ext cx="132036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oMath>
                      </m:oMathPara>
                    </a14:m>
                    <a:endParaRPr lang="en-US" sz="2800" dirty="0">
                      <a:solidFill>
                        <a:schemeClr val="accent6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D3090D98-C5B9-41C0-AC4E-52E9079E351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67707" y="2665789"/>
                    <a:ext cx="1320361" cy="523220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36166AF-98CC-4B3D-B0DC-C327B86A57F0}"/>
                </a:ext>
              </a:extLst>
            </p:cNvPr>
            <p:cNvGrpSpPr/>
            <p:nvPr/>
          </p:nvGrpSpPr>
          <p:grpSpPr>
            <a:xfrm>
              <a:off x="3636021" y="2399263"/>
              <a:ext cx="581378" cy="523220"/>
              <a:chOff x="4854989" y="4757670"/>
              <a:chExt cx="581378" cy="523220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A4C663D3-F93A-4D89-8FBC-E2249018843A}"/>
                  </a:ext>
                </a:extLst>
              </p:cNvPr>
              <p:cNvSpPr/>
              <p:nvPr/>
            </p:nvSpPr>
            <p:spPr>
              <a:xfrm>
                <a:off x="4951898" y="4824272"/>
                <a:ext cx="387559" cy="3900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6274EF52-49A7-4A43-9DCD-1DDB8AD3261D}"/>
                      </a:ext>
                    </a:extLst>
                  </p:cNvPr>
                  <p:cNvSpPr txBox="1"/>
                  <p:nvPr/>
                </p:nvSpPr>
                <p:spPr>
                  <a:xfrm>
                    <a:off x="4854989" y="4757670"/>
                    <a:ext cx="581378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oMath>
                      </m:oMathPara>
                    </a14:m>
                    <a:endParaRPr lang="en-US" sz="2800" dirty="0">
                      <a:solidFill>
                        <a:schemeClr val="accent6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AA4662EE-36D8-47CE-93BB-A37850CBD0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54989" y="4757670"/>
                    <a:ext cx="581378" cy="52322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505E689-8286-48E7-856C-C7E4F8B4632D}"/>
                </a:ext>
              </a:extLst>
            </p:cNvPr>
            <p:cNvGrpSpPr/>
            <p:nvPr/>
          </p:nvGrpSpPr>
          <p:grpSpPr>
            <a:xfrm>
              <a:off x="3666774" y="2976805"/>
              <a:ext cx="488403" cy="523220"/>
              <a:chOff x="4891933" y="4757670"/>
              <a:chExt cx="488403" cy="523220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A10846FA-9753-4984-9319-C060E34A25EF}"/>
                  </a:ext>
                </a:extLst>
              </p:cNvPr>
              <p:cNvSpPr/>
              <p:nvPr/>
            </p:nvSpPr>
            <p:spPr>
              <a:xfrm>
                <a:off x="4951898" y="4824272"/>
                <a:ext cx="387559" cy="3900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3B65A0D2-EAD3-4984-B70C-41F0E7B6E4AD}"/>
                      </a:ext>
                    </a:extLst>
                  </p:cNvPr>
                  <p:cNvSpPr txBox="1"/>
                  <p:nvPr/>
                </p:nvSpPr>
                <p:spPr>
                  <a:xfrm>
                    <a:off x="4891933" y="4757670"/>
                    <a:ext cx="488403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oMath>
                      </m:oMathPara>
                    </a14:m>
                    <a:endParaRPr lang="en-US" sz="28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1525E643-E921-4831-99D8-9FA8AF80D2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91933" y="4757670"/>
                    <a:ext cx="488403" cy="523220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8F33EC9D-8DE8-45DA-885A-45DF401D53A2}"/>
                    </a:ext>
                  </a:extLst>
                </p:cNvPr>
                <p:cNvSpPr txBox="1"/>
                <p:nvPr/>
              </p:nvSpPr>
              <p:spPr>
                <a:xfrm>
                  <a:off x="3966249" y="3681412"/>
                  <a:ext cx="48840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lang="en-US" sz="28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6E53D30-47AB-45B9-AC89-5F0F469C36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6249" y="3681412"/>
                  <a:ext cx="488403" cy="52322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439AE5BD-5DDC-41B7-BAE9-FBC492653AFC}"/>
                    </a:ext>
                  </a:extLst>
                </p:cNvPr>
                <p:cNvSpPr txBox="1"/>
                <p:nvPr/>
              </p:nvSpPr>
              <p:spPr>
                <a:xfrm>
                  <a:off x="7307665" y="3698089"/>
                  <a:ext cx="48840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lang="en-US" sz="28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977EB63-93FB-4044-9EE0-6D4CC87723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7665" y="3698089"/>
                  <a:ext cx="488403" cy="52322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CCD26417-0B4A-46FE-B33D-1396CA7240E3}"/>
                  </a:ext>
                </a:extLst>
              </p:cNvPr>
              <p:cNvSpPr txBox="1"/>
              <p:nvPr/>
            </p:nvSpPr>
            <p:spPr>
              <a:xfrm>
                <a:off x="8013389" y="3501504"/>
                <a:ext cx="38417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; 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CCD26417-0B4A-46FE-B33D-1396CA724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3389" y="3501504"/>
                <a:ext cx="3841757" cy="52322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4490ABD1-4333-4430-A387-6CF0968DCBAF}"/>
                  </a:ext>
                </a:extLst>
              </p:cNvPr>
              <p:cNvSpPr txBox="1"/>
              <p:nvPr/>
            </p:nvSpPr>
            <p:spPr>
              <a:xfrm>
                <a:off x="8013389" y="2289065"/>
                <a:ext cx="33300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800" dirty="0"/>
                  <a:t>   </a:t>
                </a:r>
                <a:r>
                  <a:rPr lang="en-US" sz="2800" dirty="0" err="1"/>
                  <a:t>s.t.</a:t>
                </a:r>
                <a:endParaRPr lang="en-US" sz="2800" dirty="0"/>
              </a:p>
            </p:txBody>
          </p:sp>
        </mc:Choice>
        <mc:Fallback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4490ABD1-4333-4430-A387-6CF0968DC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3389" y="2289065"/>
                <a:ext cx="3330079" cy="523220"/>
              </a:xfrm>
              <a:prstGeom prst="rect">
                <a:avLst/>
              </a:prstGeom>
              <a:blipFill>
                <a:blip r:embed="rId24"/>
                <a:stretch>
                  <a:fillRect t="-11765" r="-2747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45EE15B2-C40F-4BD4-84CB-957AC1BC67B0}"/>
                  </a:ext>
                </a:extLst>
              </p:cNvPr>
              <p:cNvSpPr txBox="1"/>
              <p:nvPr/>
            </p:nvSpPr>
            <p:spPr>
              <a:xfrm>
                <a:off x="8013389" y="2895285"/>
                <a:ext cx="40909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; 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45EE15B2-C40F-4BD4-84CB-957AC1BC6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3389" y="2895285"/>
                <a:ext cx="4090927" cy="52322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Rounded Rectangle 16">
            <a:extLst>
              <a:ext uri="{FF2B5EF4-FFF2-40B4-BE49-F238E27FC236}">
                <a16:creationId xmlns:a16="http://schemas.microsoft.com/office/drawing/2014/main" id="{FDDC7A58-78AA-4625-9338-906E0D8947E9}"/>
              </a:ext>
            </a:extLst>
          </p:cNvPr>
          <p:cNvSpPr/>
          <p:nvPr/>
        </p:nvSpPr>
        <p:spPr>
          <a:xfrm>
            <a:off x="3524580" y="2102977"/>
            <a:ext cx="1193846" cy="433665"/>
          </a:xfrm>
          <a:prstGeom prst="round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8">
            <a:extLst>
              <a:ext uri="{FF2B5EF4-FFF2-40B4-BE49-F238E27FC236}">
                <a16:creationId xmlns:a16="http://schemas.microsoft.com/office/drawing/2014/main" id="{19FC19C7-3E6E-4DAA-8354-E2554DCBA168}"/>
              </a:ext>
            </a:extLst>
          </p:cNvPr>
          <p:cNvSpPr/>
          <p:nvPr/>
        </p:nvSpPr>
        <p:spPr>
          <a:xfrm>
            <a:off x="3604948" y="4337529"/>
            <a:ext cx="1018158" cy="486034"/>
          </a:xfrm>
          <a:prstGeom prst="roundRect">
            <a:avLst/>
          </a:prstGeom>
          <a:solidFill>
            <a:srgbClr val="CC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2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0" grpId="0"/>
      <p:bldP spid="101" grpId="0"/>
      <p:bldP spid="102" grpId="0"/>
      <p:bldP spid="103" grpId="0" animBg="1"/>
      <p:bldP spid="10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7565F-0343-46FD-B58B-297D71D47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3E8F61-CC57-40CF-870D-CBEDC19E5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4214" y="1018506"/>
            <a:ext cx="5063008" cy="30439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442048E-B4D3-4C1F-92A4-0EB5E51B930E}"/>
                  </a:ext>
                </a:extLst>
              </p:cNvPr>
              <p:cNvSpPr txBox="1"/>
              <p:nvPr/>
            </p:nvSpPr>
            <p:spPr>
              <a:xfrm>
                <a:off x="423901" y="1351508"/>
                <a:ext cx="6135287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2800" dirty="0"/>
                  <a:t>All definitions have their shortcomings:</a:t>
                </a:r>
              </a:p>
              <a:p>
                <a:pPr marL="514350" indent="-514350">
                  <a:spcBef>
                    <a:spcPts val="1200"/>
                  </a:spcBef>
                  <a:buFont typeface="+mj-lt"/>
                  <a:buAutoNum type="arabi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2"/>
                    </a:solidFill>
                  </a:rPr>
                  <a:t>-CCI</a:t>
                </a:r>
                <a:r>
                  <a:rPr lang="en-US" sz="2800" dirty="0"/>
                  <a:t> identifies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⊕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:br>
                  <a:rPr lang="en-US" sz="2800" dirty="0"/>
                </a:br>
                <a:r>
                  <a:rPr lang="en-US" sz="2800" dirty="0"/>
                  <a:t> (but it cannot be decoded)</a:t>
                </a:r>
              </a:p>
              <a:p>
                <a:pPr marL="514350" indent="-514350">
                  <a:spcBef>
                    <a:spcPts val="1200"/>
                  </a:spcBef>
                  <a:buFont typeface="+mj-lt"/>
                  <a:buAutoNum type="arabicPeriod"/>
                </a:pP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Modified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6"/>
                    </a:solidFill>
                  </a:rPr>
                  <a:t>-info flow </a:t>
                </a:r>
                <a:r>
                  <a:rPr lang="en-US" sz="2800" dirty="0"/>
                  <a:t>identifies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br>
                  <a:rPr lang="en-US" sz="2800" dirty="0"/>
                </a:br>
                <a:r>
                  <a:rPr lang="en-US" sz="2800" dirty="0"/>
                  <a:t> (but it cannot help decode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/>
                  <a:t>)</a:t>
                </a:r>
              </a:p>
              <a:p>
                <a:pPr marL="514350" indent="-514350">
                  <a:spcBef>
                    <a:spcPts val="1200"/>
                  </a:spcBef>
                  <a:buFont typeface="+mj-lt"/>
                  <a:buAutoNum type="arabi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2"/>
                    </a:solidFill>
                  </a:rPr>
                  <a:t>-CCI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sz="2800" dirty="0"/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</a:rPr>
                  <a:t>-info flow</a:t>
                </a:r>
                <a:br>
                  <a:rPr lang="en-US" sz="2800" dirty="0"/>
                </a:b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2"/>
                    </a:solidFill>
                  </a:rPr>
                  <a:t>-CCI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sz="2800" dirty="0"/>
                  <a:t> 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Modified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6"/>
                    </a:solidFill>
                  </a:rPr>
                  <a:t>-info flow</a:t>
                </a:r>
                <a:endParaRPr lang="en-US" sz="2800" dirty="0"/>
              </a:p>
              <a:p>
                <a:pPr marL="514350" indent="-514350">
                  <a:spcBef>
                    <a:spcPts val="1200"/>
                  </a:spcBef>
                  <a:buFont typeface="+mj-lt"/>
                  <a:buAutoNum type="arabicPeriod"/>
                </a:pP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Modified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6"/>
                    </a:solidFill>
                  </a:rPr>
                  <a:t>-info flow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</a:rPr>
                  <a:t>-info flow</a:t>
                </a:r>
                <a:endParaRPr lang="en-US" sz="2800" dirty="0"/>
              </a:p>
            </p:txBody>
          </p:sp>
        </mc:Choice>
        <mc:Fallback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442048E-B4D3-4C1F-92A4-0EB5E51B9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901" y="1351508"/>
                <a:ext cx="6135287" cy="4154984"/>
              </a:xfrm>
              <a:prstGeom prst="rect">
                <a:avLst/>
              </a:prstGeom>
              <a:blipFill>
                <a:blip r:embed="rId3"/>
                <a:stretch>
                  <a:fillRect l="-2087" t="-1468" b="-3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" name="Picture 86">
            <a:extLst>
              <a:ext uri="{FF2B5EF4-FFF2-40B4-BE49-F238E27FC236}">
                <a16:creationId xmlns:a16="http://schemas.microsoft.com/office/drawing/2014/main" id="{1AAE559B-0184-4A26-8C19-A32824715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9188" y="4195443"/>
            <a:ext cx="5399730" cy="1928728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953C8DC2-6055-4696-88E4-C9FE3DD56382}"/>
              </a:ext>
            </a:extLst>
          </p:cNvPr>
          <p:cNvGrpSpPr/>
          <p:nvPr/>
        </p:nvGrpSpPr>
        <p:grpSpPr>
          <a:xfrm>
            <a:off x="992420" y="6156781"/>
            <a:ext cx="2740494" cy="523220"/>
            <a:chOff x="948267" y="6015691"/>
            <a:chExt cx="2740494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688BE5A0-39B1-4135-950E-9B54BD720BFA}"/>
                    </a:ext>
                  </a:extLst>
                </p:cNvPr>
                <p:cNvSpPr txBox="1"/>
                <p:nvPr/>
              </p:nvSpPr>
              <p:spPr>
                <a:xfrm>
                  <a:off x="1568592" y="6015691"/>
                  <a:ext cx="212016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0" dirty="0"/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a14:m>
                  <a:r>
                    <a:rPr lang="en-US" sz="2800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-info flow</a:t>
                  </a:r>
                  <a:endParaRPr lang="en-US" sz="2800" dirty="0"/>
                </a:p>
              </p:txBody>
            </p:sp>
          </mc:Choice>
          <mc:Fallback xmlns="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688BE5A0-39B1-4135-950E-9B54BD720B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592" y="6015691"/>
                  <a:ext cx="2120169" cy="523220"/>
                </a:xfrm>
                <a:prstGeom prst="rect">
                  <a:avLst/>
                </a:prstGeom>
                <a:blipFill>
                  <a:blip r:embed="rId5"/>
                  <a:stretch>
                    <a:fillRect t="-11628" r="-1729" b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DAFDEB3-D1AB-440E-B11C-9E72C1E7BA88}"/>
                </a:ext>
              </a:extLst>
            </p:cNvPr>
            <p:cNvCxnSpPr/>
            <p:nvPr/>
          </p:nvCxnSpPr>
          <p:spPr>
            <a:xfrm>
              <a:off x="948267" y="6277301"/>
              <a:ext cx="719666" cy="0"/>
            </a:xfrm>
            <a:prstGeom prst="line">
              <a:avLst/>
            </a:prstGeom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73E8ECC-5D28-4DA4-BC93-070B0184CC92}"/>
              </a:ext>
            </a:extLst>
          </p:cNvPr>
          <p:cNvGrpSpPr/>
          <p:nvPr/>
        </p:nvGrpSpPr>
        <p:grpSpPr>
          <a:xfrm>
            <a:off x="4059427" y="6156781"/>
            <a:ext cx="2066210" cy="523220"/>
            <a:chOff x="948267" y="6015691"/>
            <a:chExt cx="1791606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35AEDACA-90CF-4D90-836D-D43F85A0790B}"/>
                    </a:ext>
                  </a:extLst>
                </p:cNvPr>
                <p:cNvSpPr txBox="1"/>
                <p:nvPr/>
              </p:nvSpPr>
              <p:spPr>
                <a:xfrm>
                  <a:off x="1683476" y="6015691"/>
                  <a:ext cx="105639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0" dirty="0"/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a14:m>
                  <a:r>
                    <a:rPr lang="en-US" sz="2800" dirty="0">
                      <a:solidFill>
                        <a:schemeClr val="accent2"/>
                      </a:solidFill>
                    </a:rPr>
                    <a:t>-CCI</a:t>
                  </a: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35AEDACA-90CF-4D90-836D-D43F85A079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3476" y="6015691"/>
                  <a:ext cx="1056397" cy="523220"/>
                </a:xfrm>
                <a:prstGeom prst="rect">
                  <a:avLst/>
                </a:prstGeom>
                <a:blipFill>
                  <a:blip r:embed="rId6"/>
                  <a:stretch>
                    <a:fillRect t="-11628" r="-7500" b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AD6F77D-521A-4B22-9DBE-E08BEE03DB47}"/>
                </a:ext>
              </a:extLst>
            </p:cNvPr>
            <p:cNvCxnSpPr/>
            <p:nvPr/>
          </p:nvCxnSpPr>
          <p:spPr>
            <a:xfrm>
              <a:off x="948267" y="6277301"/>
              <a:ext cx="719666" cy="0"/>
            </a:xfrm>
            <a:prstGeom prst="line">
              <a:avLst/>
            </a:prstGeom>
            <a:ln w="38100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282152E-6B5D-4642-A231-AA68ED461DA2}"/>
              </a:ext>
            </a:extLst>
          </p:cNvPr>
          <p:cNvGrpSpPr/>
          <p:nvPr/>
        </p:nvGrpSpPr>
        <p:grpSpPr>
          <a:xfrm>
            <a:off x="6581774" y="6156781"/>
            <a:ext cx="4158909" cy="523220"/>
            <a:chOff x="948267" y="6015691"/>
            <a:chExt cx="4158909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EE67D82E-5EC0-46A8-9E92-024AE8B67423}"/>
                    </a:ext>
                  </a:extLst>
                </p:cNvPr>
                <p:cNvSpPr txBox="1"/>
                <p:nvPr/>
              </p:nvSpPr>
              <p:spPr>
                <a:xfrm>
                  <a:off x="1568592" y="6015691"/>
                  <a:ext cx="353858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0" dirty="0">
                      <a:solidFill>
                        <a:schemeClr val="accent6"/>
                      </a:solidFill>
                    </a:rPr>
                    <a:t> Modified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a14:m>
                  <a:r>
                    <a:rPr lang="en-US" sz="2800" dirty="0">
                      <a:solidFill>
                        <a:schemeClr val="accent6"/>
                      </a:solidFill>
                    </a:rPr>
                    <a:t>-info flow</a:t>
                  </a: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EE67D82E-5EC0-46A8-9E92-024AE8B674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592" y="6015691"/>
                  <a:ext cx="3538584" cy="523220"/>
                </a:xfrm>
                <a:prstGeom prst="rect">
                  <a:avLst/>
                </a:prstGeom>
                <a:blipFill>
                  <a:blip r:embed="rId7"/>
                  <a:stretch>
                    <a:fillRect t="-11628" r="-688" b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12E7C52-EE6C-4ECB-A65F-A2F44BE75BB2}"/>
                </a:ext>
              </a:extLst>
            </p:cNvPr>
            <p:cNvCxnSpPr/>
            <p:nvPr/>
          </p:nvCxnSpPr>
          <p:spPr>
            <a:xfrm>
              <a:off x="948267" y="6277301"/>
              <a:ext cx="719666" cy="0"/>
            </a:xfrm>
            <a:prstGeom prst="line">
              <a:avLst/>
            </a:prstGeom>
            <a:ln w="3810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D6294023-BA7B-4BF8-98BF-1EB33DA347E2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Comparing the three definitions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11328F-2EB1-49D8-85C1-EF7BD01FD5E7}"/>
              </a:ext>
            </a:extLst>
          </p:cNvPr>
          <p:cNvCxnSpPr/>
          <p:nvPr/>
        </p:nvCxnSpPr>
        <p:spPr>
          <a:xfrm flipH="1">
            <a:off x="2265296" y="4075059"/>
            <a:ext cx="171750" cy="2813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101F7D-22E5-4943-A009-0F31320D912A}"/>
              </a:ext>
            </a:extLst>
          </p:cNvPr>
          <p:cNvCxnSpPr/>
          <p:nvPr/>
        </p:nvCxnSpPr>
        <p:spPr>
          <a:xfrm flipH="1">
            <a:off x="2265296" y="4497500"/>
            <a:ext cx="171750" cy="2813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0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D9641BF-DD29-415C-8BD8-56336083F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30" y="36193"/>
            <a:ext cx="6375929" cy="82307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Summary and ongoing work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8CF20E2-2CE4-4017-BEEE-3F5686449C4B}"/>
              </a:ext>
            </a:extLst>
          </p:cNvPr>
          <p:cNvGrpSpPr/>
          <p:nvPr/>
        </p:nvGrpSpPr>
        <p:grpSpPr>
          <a:xfrm>
            <a:off x="241728" y="652234"/>
            <a:ext cx="5601589" cy="3392295"/>
            <a:chOff x="241728" y="531919"/>
            <a:chExt cx="5601589" cy="3392295"/>
          </a:xfrm>
        </p:grpSpPr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7FDA2CC7-7EBC-4B09-A553-A42E03966B96}"/>
                </a:ext>
              </a:extLst>
            </p:cNvPr>
            <p:cNvSpPr txBox="1">
              <a:spLocks/>
            </p:cNvSpPr>
            <p:nvPr/>
          </p:nvSpPr>
          <p:spPr>
            <a:xfrm>
              <a:off x="258812" y="531919"/>
              <a:ext cx="3685655" cy="6802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dirty="0"/>
                <a:t>Information Flow &amp; PID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0C58CBC-20F8-4ED0-B497-3AF200C21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28" y="1257901"/>
              <a:ext cx="1786439" cy="103140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5FABADD-F536-4A79-AF3D-A3EFEE495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970" y="1213446"/>
              <a:ext cx="3197611" cy="105022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393AA2-9DEA-4992-BE12-214E3CF3574E}"/>
                </a:ext>
              </a:extLst>
            </p:cNvPr>
            <p:cNvSpPr txBox="1"/>
            <p:nvPr/>
          </p:nvSpPr>
          <p:spPr>
            <a:xfrm>
              <a:off x="241728" y="3216328"/>
              <a:ext cx="56015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(Venkatesh, Dutta and Grover,</a:t>
              </a:r>
              <a:br>
                <a:rPr lang="en-US" sz="2000" i="1" dirty="0"/>
              </a:br>
              <a:r>
                <a:rPr lang="en-US" sz="2000" i="1" dirty="0"/>
                <a:t>ISIT 2019; IEEE Trans. IT 2020, to appear)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2615A75-A605-4BAB-BA33-D797F5023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352"/>
            <a:stretch/>
          </p:blipFill>
          <p:spPr>
            <a:xfrm>
              <a:off x="897482" y="2342757"/>
              <a:ext cx="4290083" cy="873571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2FA8529-03F5-4308-8EE0-D574476C4FD4}"/>
              </a:ext>
            </a:extLst>
          </p:cNvPr>
          <p:cNvGrpSpPr/>
          <p:nvPr/>
        </p:nvGrpSpPr>
        <p:grpSpPr>
          <a:xfrm>
            <a:off x="5077194" y="634389"/>
            <a:ext cx="7029210" cy="6145588"/>
            <a:chOff x="5077194" y="634389"/>
            <a:chExt cx="7029210" cy="61455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F8CC60-C23C-49E2-87C7-89C5C4DD1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659" y="1708459"/>
              <a:ext cx="2047875" cy="2109698"/>
            </a:xfrm>
            <a:prstGeom prst="rect">
              <a:avLst/>
            </a:prstGeom>
          </p:spPr>
        </p:pic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2A4E67F0-3FFF-4ECE-8BF8-4F96B9F45B34}"/>
                </a:ext>
              </a:extLst>
            </p:cNvPr>
            <p:cNvSpPr txBox="1">
              <a:spLocks/>
            </p:cNvSpPr>
            <p:nvPr/>
          </p:nvSpPr>
          <p:spPr>
            <a:xfrm>
              <a:off x="6559535" y="634389"/>
              <a:ext cx="5396168" cy="9959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dirty="0"/>
                <a:t>Neuroengineering:</a:t>
              </a:r>
              <a:br>
                <a:rPr lang="en-US" sz="2800" dirty="0"/>
              </a:br>
              <a:r>
                <a:rPr lang="en-US" sz="2800" dirty="0"/>
                <a:t>Fundamental Limits and Algorithms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A5F2C7C-2457-4F81-9F2C-94C6831BB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65"/>
            <a:stretch/>
          </p:blipFill>
          <p:spPr>
            <a:xfrm>
              <a:off x="10524759" y="1742505"/>
              <a:ext cx="1581645" cy="170369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35F0622-0987-495A-8229-7972E839A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80" t="12023" r="24572" b="17149"/>
            <a:stretch/>
          </p:blipFill>
          <p:spPr>
            <a:xfrm>
              <a:off x="8455719" y="3320601"/>
              <a:ext cx="2209954" cy="168265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54CE93-752D-4B81-8451-99C94CE3F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3" t="3859" b="9804"/>
            <a:stretch/>
          </p:blipFill>
          <p:spPr>
            <a:xfrm>
              <a:off x="8235498" y="1684140"/>
              <a:ext cx="2509483" cy="171587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08BF41-56A3-49CF-B1DD-A80E0F343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597645"/>
              <a:ext cx="2509484" cy="168266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ACBDAE7-D625-4BBA-89B3-68A44C904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43" t="5362" r="3619" b="17965"/>
            <a:stretch/>
          </p:blipFill>
          <p:spPr>
            <a:xfrm>
              <a:off x="10665673" y="3336294"/>
              <a:ext cx="1273018" cy="142996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77EB675-8797-4A11-883C-8213E54D4DA0}"/>
                </a:ext>
              </a:extLst>
            </p:cNvPr>
            <p:cNvSpPr txBox="1"/>
            <p:nvPr/>
          </p:nvSpPr>
          <p:spPr>
            <a:xfrm>
              <a:off x="5077194" y="6119418"/>
              <a:ext cx="7007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/>
                <a:t>(Experimental validation: Robinson, Venkatesh et al., Sci. Rep. 2017)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4387A1-20F7-41BF-BE06-C0B087BF2E33}"/>
                </a:ext>
              </a:extLst>
            </p:cNvPr>
            <p:cNvSpPr txBox="1"/>
            <p:nvPr/>
          </p:nvSpPr>
          <p:spPr>
            <a:xfrm>
              <a:off x="5923015" y="5550943"/>
              <a:ext cx="61617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/>
                <a:t>(Fundamental limits: Venkatesh and Grover, ISIT 2017)</a:t>
              </a:r>
            </a:p>
            <a:p>
              <a:pPr algn="r"/>
              <a:r>
                <a:rPr lang="en-US" i="1" dirty="0">
                  <a:solidFill>
                    <a:srgbClr val="C00000"/>
                  </a:solidFill>
                </a:rPr>
                <a:t>(with Improvements by Xu, Coleman in this ISIT!)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F4F547-6800-4218-8CCA-48B28408D81A}"/>
                </a:ext>
              </a:extLst>
            </p:cNvPr>
            <p:cNvSpPr txBox="1"/>
            <p:nvPr/>
          </p:nvSpPr>
          <p:spPr>
            <a:xfrm>
              <a:off x="7086600" y="5211588"/>
              <a:ext cx="4998163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/>
                <a:t>(Theory: Grover and Venkatesh, Proc. IEEE 2016)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8D8A473-5230-411E-B716-3B76257AB59E}"/>
                </a:ext>
              </a:extLst>
            </p:cNvPr>
            <p:cNvSpPr txBox="1"/>
            <p:nvPr/>
          </p:nvSpPr>
          <p:spPr>
            <a:xfrm>
              <a:off x="5077194" y="6410645"/>
              <a:ext cx="7007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/>
                <a:t>(Clinical use case: Chaman </a:t>
              </a:r>
              <a:r>
                <a:rPr lang="en-US" i="1" dirty="0" err="1"/>
                <a:t>Zar</a:t>
              </a:r>
              <a:r>
                <a:rPr lang="en-US" i="1" dirty="0"/>
                <a:t>, …, Venkatesh et al., IEEE Trans. BME 2018)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4038BF0-7287-44C5-83BC-0DDECFA40F08}"/>
              </a:ext>
            </a:extLst>
          </p:cNvPr>
          <p:cNvGrpSpPr/>
          <p:nvPr/>
        </p:nvGrpSpPr>
        <p:grpSpPr>
          <a:xfrm>
            <a:off x="-68216" y="4018025"/>
            <a:ext cx="6250548" cy="2649047"/>
            <a:chOff x="-68216" y="3969899"/>
            <a:chExt cx="6250548" cy="2649047"/>
          </a:xfrm>
        </p:grpSpPr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0923CC8D-95A5-44BE-942F-1C00A0B2F47A}"/>
                </a:ext>
              </a:extLst>
            </p:cNvPr>
            <p:cNvSpPr txBox="1">
              <a:spLocks/>
            </p:cNvSpPr>
            <p:nvPr/>
          </p:nvSpPr>
          <p:spPr>
            <a:xfrm>
              <a:off x="429362" y="3969899"/>
              <a:ext cx="3350595" cy="6802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dirty="0"/>
                <a:t>AI and Fairness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A6EAC0F-D68E-4C66-9129-B340A3A83234}"/>
                </a:ext>
              </a:extLst>
            </p:cNvPr>
            <p:cNvSpPr txBox="1"/>
            <p:nvPr/>
          </p:nvSpPr>
          <p:spPr>
            <a:xfrm>
              <a:off x="-68216" y="5911060"/>
              <a:ext cx="56015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(Dutta, Venkatesh, </a:t>
              </a:r>
              <a:r>
                <a:rPr lang="en-US" sz="2000" i="1" dirty="0" err="1"/>
                <a:t>Mardziel</a:t>
              </a:r>
              <a:r>
                <a:rPr lang="en-US" sz="2000" i="1" dirty="0"/>
                <a:t>, Datta and Grover,</a:t>
              </a:r>
              <a:br>
                <a:rPr lang="en-US" sz="2000" i="1" dirty="0"/>
              </a:br>
              <a:r>
                <a:rPr lang="en-US" sz="2000" i="1" dirty="0"/>
                <a:t>AAAI 2020)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99A6D49-45F2-471E-9582-66376FD00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32"/>
            <a:stretch/>
          </p:blipFill>
          <p:spPr>
            <a:xfrm>
              <a:off x="329358" y="4598283"/>
              <a:ext cx="2784349" cy="115549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096E8C1-5A8C-404C-B902-E0DC501EE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65634" y="4402734"/>
              <a:ext cx="3116698" cy="1377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41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0093292-9E8B-C945-BA61-848C9B23186F}"/>
              </a:ext>
            </a:extLst>
          </p:cNvPr>
          <p:cNvSpPr txBox="1"/>
          <p:nvPr/>
        </p:nvSpPr>
        <p:spPr>
          <a:xfrm>
            <a:off x="469234" y="4975267"/>
            <a:ext cx="1148891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Thousands of papers estimating information flow in the brain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Lot of controversy around information flow</a:t>
            </a: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200" u="sng" dirty="0"/>
              <a:t>Our main insight</a:t>
            </a:r>
            <a:r>
              <a:rPr lang="en-US" sz="2200" dirty="0"/>
              <a:t>: controversy exists because “information flow” is not formally </a:t>
            </a:r>
            <a:r>
              <a:rPr lang="en-US" sz="2200" i="1" dirty="0"/>
              <a:t>defined</a:t>
            </a:r>
          </a:p>
          <a:p>
            <a:r>
              <a:rPr lang="en-US" i="1" dirty="0"/>
              <a:t>(Venkatesh &amp; Grover SfN’15, Allerton’15)  (Venkatesh &amp; Grover, Cosyne’19)  (Venkatesh, Dutta &amp; Grover, IEEE Trans IT ’20)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B11D5A-7966-45B3-A17A-93A0100A2B28}"/>
              </a:ext>
            </a:extLst>
          </p:cNvPr>
          <p:cNvGrpSpPr/>
          <p:nvPr/>
        </p:nvGrpSpPr>
        <p:grpSpPr>
          <a:xfrm>
            <a:off x="1199150" y="1188632"/>
            <a:ext cx="9785684" cy="3521243"/>
            <a:chOff x="545432" y="1180611"/>
            <a:chExt cx="9785684" cy="35212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A916-B080-EB4C-830F-242C4B6072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7" t="3681" r="43125" b="23032"/>
            <a:stretch/>
          </p:blipFill>
          <p:spPr>
            <a:xfrm>
              <a:off x="545432" y="1180611"/>
              <a:ext cx="6227620" cy="352124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2A7A37-8556-4D01-8A1A-41EA2014D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106" r="591"/>
            <a:stretch/>
          </p:blipFill>
          <p:spPr>
            <a:xfrm>
              <a:off x="6773052" y="1180980"/>
              <a:ext cx="3558064" cy="3520874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5B209CE-74B5-4A29-8556-46082443FDBE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Why study information flow?</a:t>
            </a:r>
          </a:p>
        </p:txBody>
      </p:sp>
    </p:spTree>
    <p:extLst>
      <p:ext uri="{BB962C8B-B14F-4D97-AF65-F5344CB8AC3E}">
        <p14:creationId xmlns:p14="http://schemas.microsoft.com/office/powerpoint/2010/main" val="113472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74F17-33C7-4BCC-B434-C9A701C26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CFC7A9-CA9B-4AC3-A75B-7BEA246FF1D2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</a:t>
            </a:r>
            <a:r>
              <a:rPr lang="en-US" i="1" dirty="0"/>
              <a:t>else</a:t>
            </a:r>
            <a:r>
              <a:rPr lang="en-US" dirty="0"/>
              <a:t> can we define Information Flow?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68D6B0-8B07-4B9E-A771-0B93704CE1DD}"/>
                  </a:ext>
                </a:extLst>
              </p:cNvPr>
              <p:cNvSpPr txBox="1"/>
              <p:nvPr/>
            </p:nvSpPr>
            <p:spPr>
              <a:xfrm>
                <a:off x="618210" y="1176728"/>
                <a:ext cx="10366624" cy="5293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spcBef>
                    <a:spcPts val="1200"/>
                  </a:spcBef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</a:rPr>
                  <a:t>Why study information flow?</a:t>
                </a:r>
              </a:p>
              <a:p>
                <a:pPr marL="514350" indent="-514350">
                  <a:spcBef>
                    <a:spcPts val="1200"/>
                  </a:spcBef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ISIT’19 recap: How </a:t>
                </a:r>
                <a:r>
                  <a:rPr lang="en-US" sz="2800" i="1" dirty="0">
                    <a:solidFill>
                      <a:schemeClr val="tx1"/>
                    </a:solidFill>
                  </a:rPr>
                  <a:t>should</a:t>
                </a:r>
                <a:r>
                  <a:rPr lang="en-US" sz="2800" dirty="0">
                    <a:solidFill>
                      <a:schemeClr val="tx1"/>
                    </a:solidFill>
                  </a:rPr>
                  <a:t> we define Information Flow?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Shortcoming: “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-information Orphans”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Potential Fix based on Pruning</a:t>
                </a:r>
              </a:p>
              <a:p>
                <a:pPr marL="514350" indent="-514350">
                  <a:spcBef>
                    <a:spcPts val="1200"/>
                  </a:spcBef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Information Flow from a Causality Perspective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A counterexample to Pruning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Intro to Causality and Counterfactual Causal Influence</a:t>
                </a:r>
              </a:p>
              <a:p>
                <a:pPr marL="514350" indent="-514350">
                  <a:spcBef>
                    <a:spcPts val="1200"/>
                  </a:spcBef>
                  <a:buFont typeface="+mj-lt"/>
                  <a:buAutoNum type="arabicPeriod"/>
                </a:pPr>
                <a:r>
                  <a:rPr lang="en-US" sz="2800" dirty="0"/>
                  <a:t>CCI is the intuitive definition, but not observational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An Alternative Observational Definition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Comparison of Definitions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Conclusion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68D6B0-8B07-4B9E-A771-0B93704CE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10" y="1176728"/>
                <a:ext cx="10366624" cy="5293757"/>
              </a:xfrm>
              <a:prstGeom prst="rect">
                <a:avLst/>
              </a:prstGeom>
              <a:blipFill>
                <a:blip r:embed="rId2"/>
                <a:stretch>
                  <a:fillRect l="-1235" t="-1267" b="-2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40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7227E-EFD5-4F9E-A5D7-8663C96C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659A35-AEF7-452A-B0FD-3A6BEDEFEDD3}"/>
              </a:ext>
            </a:extLst>
          </p:cNvPr>
          <p:cNvGrpSpPr/>
          <p:nvPr/>
        </p:nvGrpSpPr>
        <p:grpSpPr>
          <a:xfrm>
            <a:off x="430599" y="2665511"/>
            <a:ext cx="1094492" cy="1606233"/>
            <a:chOff x="555168" y="3804257"/>
            <a:chExt cx="1094492" cy="160623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273FB19-73E6-4E29-AED5-EDAB16A89376}"/>
                </a:ext>
              </a:extLst>
            </p:cNvPr>
            <p:cNvSpPr/>
            <p:nvPr/>
          </p:nvSpPr>
          <p:spPr>
            <a:xfrm>
              <a:off x="1134090" y="4061981"/>
              <a:ext cx="498763" cy="52322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18AE890-9481-4EF8-8EFF-FB08D7B141DB}"/>
                </a:ext>
              </a:extLst>
            </p:cNvPr>
            <p:cNvCxnSpPr>
              <a:cxnSpLocks/>
              <a:stCxn id="17" idx="4"/>
            </p:cNvCxnSpPr>
            <p:nvPr/>
          </p:nvCxnSpPr>
          <p:spPr>
            <a:xfrm>
              <a:off x="1383472" y="4585201"/>
              <a:ext cx="0" cy="8252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2969D736-515D-4854-B338-114A3A37488A}"/>
                </a:ext>
              </a:extLst>
            </p:cNvPr>
            <p:cNvSpPr/>
            <p:nvPr/>
          </p:nvSpPr>
          <p:spPr>
            <a:xfrm rot="6753029">
              <a:off x="1110394" y="3957408"/>
              <a:ext cx="540000" cy="538533"/>
            </a:xfrm>
            <a:prstGeom prst="chord">
              <a:avLst>
                <a:gd name="adj1" fmla="val 3003226"/>
                <a:gd name="adj2" fmla="val 1587399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2569136A-4C55-408E-BF12-726825E15564}"/>
                </a:ext>
              </a:extLst>
            </p:cNvPr>
            <p:cNvSpPr/>
            <p:nvPr/>
          </p:nvSpPr>
          <p:spPr>
            <a:xfrm rot="20451556">
              <a:off x="566079" y="3804257"/>
              <a:ext cx="683491" cy="676274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58BBEEE4-39B8-4B4C-BCAC-690608E33512}"/>
                </a:ext>
              </a:extLst>
            </p:cNvPr>
            <p:cNvSpPr/>
            <p:nvPr/>
          </p:nvSpPr>
          <p:spPr>
            <a:xfrm rot="19929348">
              <a:off x="555168" y="3889262"/>
              <a:ext cx="683491" cy="676274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B1E84AC5-B909-4895-AACD-12B854B3C62B}"/>
                </a:ext>
              </a:extLst>
            </p:cNvPr>
            <p:cNvSpPr/>
            <p:nvPr/>
          </p:nvSpPr>
          <p:spPr>
            <a:xfrm rot="19107737">
              <a:off x="565941" y="3985454"/>
              <a:ext cx="683491" cy="676274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558AC88-4940-4762-8491-2C85991333C3}"/>
                </a:ext>
              </a:extLst>
            </p:cNvPr>
            <p:cNvCxnSpPr>
              <a:cxnSpLocks/>
            </p:cNvCxnSpPr>
            <p:nvPr/>
          </p:nvCxnSpPr>
          <p:spPr>
            <a:xfrm>
              <a:off x="1387699" y="4794012"/>
              <a:ext cx="253621" cy="2705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F1132DC-3A36-4824-8726-708CDF1124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3491" y="4802479"/>
              <a:ext cx="253621" cy="2705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F033C1-EF7D-410D-B289-2F31170E096B}"/>
              </a:ext>
            </a:extLst>
          </p:cNvPr>
          <p:cNvGrpSpPr/>
          <p:nvPr/>
        </p:nvGrpSpPr>
        <p:grpSpPr>
          <a:xfrm>
            <a:off x="1817060" y="2258933"/>
            <a:ext cx="1330024" cy="1669164"/>
            <a:chOff x="1831409" y="3054582"/>
            <a:chExt cx="1330024" cy="16691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842286-3B3E-40F7-899B-1CCC23026FA5}"/>
                </a:ext>
              </a:extLst>
            </p:cNvPr>
            <p:cNvSpPr/>
            <p:nvPr/>
          </p:nvSpPr>
          <p:spPr>
            <a:xfrm>
              <a:off x="1882203" y="3054582"/>
              <a:ext cx="1228436" cy="11794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rapezoid 20">
              <a:extLst>
                <a:ext uri="{FF2B5EF4-FFF2-40B4-BE49-F238E27FC236}">
                  <a16:creationId xmlns:a16="http://schemas.microsoft.com/office/drawing/2014/main" id="{6267F1B2-9115-4DED-95F6-D7665C9D908A}"/>
                </a:ext>
              </a:extLst>
            </p:cNvPr>
            <p:cNvSpPr/>
            <p:nvPr/>
          </p:nvSpPr>
          <p:spPr>
            <a:xfrm>
              <a:off x="1831409" y="4418946"/>
              <a:ext cx="1330024" cy="304800"/>
            </a:xfrm>
            <a:prstGeom prst="trapezoid">
              <a:avLst>
                <a:gd name="adj" fmla="val 8560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87535CE-50DA-4CE4-8A9F-D9BDDB07E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2699" y="3143860"/>
              <a:ext cx="1025237" cy="1000879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B168459-0936-4C62-B30A-88FC7756CCDA}"/>
              </a:ext>
            </a:extLst>
          </p:cNvPr>
          <p:cNvSpPr txBox="1"/>
          <p:nvPr/>
        </p:nvSpPr>
        <p:spPr>
          <a:xfrm>
            <a:off x="523575" y="4587723"/>
            <a:ext cx="3478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(Almeida et al., Cortex, 2013)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F7327E-7978-4AB6-AA21-C11CEC0AEE9C}"/>
              </a:ext>
            </a:extLst>
          </p:cNvPr>
          <p:cNvGrpSpPr/>
          <p:nvPr/>
        </p:nvGrpSpPr>
        <p:grpSpPr>
          <a:xfrm flipV="1">
            <a:off x="3711207" y="1225425"/>
            <a:ext cx="4336431" cy="3918840"/>
            <a:chOff x="3631150" y="1991081"/>
            <a:chExt cx="4336431" cy="391884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705B1E9-96E4-490D-9063-9327D0C8B118}"/>
                </a:ext>
              </a:extLst>
            </p:cNvPr>
            <p:cNvSpPr/>
            <p:nvPr/>
          </p:nvSpPr>
          <p:spPr>
            <a:xfrm flipV="1">
              <a:off x="5337983" y="4469344"/>
              <a:ext cx="1807849" cy="975590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Region A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19CD74-286D-41DD-886E-9F843B61A88E}"/>
                </a:ext>
              </a:extLst>
            </p:cNvPr>
            <p:cNvSpPr/>
            <p:nvPr/>
          </p:nvSpPr>
          <p:spPr>
            <a:xfrm flipV="1">
              <a:off x="6159732" y="1991081"/>
              <a:ext cx="1807849" cy="97559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Region C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A326CA8-E15A-4833-AC5C-C6F7ED9A59BC}"/>
                </a:ext>
              </a:extLst>
            </p:cNvPr>
            <p:cNvSpPr/>
            <p:nvPr/>
          </p:nvSpPr>
          <p:spPr>
            <a:xfrm flipV="1">
              <a:off x="4388729" y="3002995"/>
              <a:ext cx="1988634" cy="975590"/>
            </a:xfrm>
            <a:prstGeom prst="ellipse">
              <a:avLst/>
            </a:prstGeom>
            <a:solidFill>
              <a:schemeClr val="accent6">
                <a:alpha val="7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Region B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D9B45C6-3FB0-423F-B2F8-5D2DCF290A70}"/>
                </a:ext>
              </a:extLst>
            </p:cNvPr>
            <p:cNvSpPr/>
            <p:nvPr/>
          </p:nvSpPr>
          <p:spPr>
            <a:xfrm>
              <a:off x="6718835" y="2979286"/>
              <a:ext cx="472682" cy="1551709"/>
            </a:xfrm>
            <a:custGeom>
              <a:avLst/>
              <a:gdLst>
                <a:gd name="connsiteX0" fmla="*/ 0 w 547017"/>
                <a:gd name="connsiteY0" fmla="*/ 1551709 h 1551709"/>
                <a:gd name="connsiteX1" fmla="*/ 471055 w 547017"/>
                <a:gd name="connsiteY1" fmla="*/ 812800 h 1551709"/>
                <a:gd name="connsiteX2" fmla="*/ 535709 w 547017"/>
                <a:gd name="connsiteY2" fmla="*/ 0 h 1551709"/>
                <a:gd name="connsiteX0" fmla="*/ 0 w 541798"/>
                <a:gd name="connsiteY0" fmla="*/ 1551709 h 1551709"/>
                <a:gd name="connsiteX1" fmla="*/ 443346 w 541798"/>
                <a:gd name="connsiteY1" fmla="*/ 895928 h 1551709"/>
                <a:gd name="connsiteX2" fmla="*/ 535709 w 541798"/>
                <a:gd name="connsiteY2" fmla="*/ 0 h 1551709"/>
                <a:gd name="connsiteX0" fmla="*/ 0 w 540904"/>
                <a:gd name="connsiteY0" fmla="*/ 1551709 h 1551709"/>
                <a:gd name="connsiteX1" fmla="*/ 443346 w 540904"/>
                <a:gd name="connsiteY1" fmla="*/ 895928 h 1551709"/>
                <a:gd name="connsiteX2" fmla="*/ 535709 w 540904"/>
                <a:gd name="connsiteY2" fmla="*/ 0 h 1551709"/>
                <a:gd name="connsiteX0" fmla="*/ 0 w 538480"/>
                <a:gd name="connsiteY0" fmla="*/ 1551709 h 1551709"/>
                <a:gd name="connsiteX1" fmla="*/ 397165 w 538480"/>
                <a:gd name="connsiteY1" fmla="*/ 895928 h 1551709"/>
                <a:gd name="connsiteX2" fmla="*/ 535709 w 538480"/>
                <a:gd name="connsiteY2" fmla="*/ 0 h 1551709"/>
                <a:gd name="connsiteX0" fmla="*/ 0 w 540782"/>
                <a:gd name="connsiteY0" fmla="*/ 1551709 h 1551709"/>
                <a:gd name="connsiteX1" fmla="*/ 397165 w 540782"/>
                <a:gd name="connsiteY1" fmla="*/ 895928 h 1551709"/>
                <a:gd name="connsiteX2" fmla="*/ 535709 w 540782"/>
                <a:gd name="connsiteY2" fmla="*/ 0 h 1551709"/>
                <a:gd name="connsiteX0" fmla="*/ 0 w 540782"/>
                <a:gd name="connsiteY0" fmla="*/ 1551709 h 1551709"/>
                <a:gd name="connsiteX1" fmla="*/ 397165 w 540782"/>
                <a:gd name="connsiteY1" fmla="*/ 895928 h 1551709"/>
                <a:gd name="connsiteX2" fmla="*/ 535709 w 540782"/>
                <a:gd name="connsiteY2" fmla="*/ 0 h 1551709"/>
                <a:gd name="connsiteX0" fmla="*/ 0 w 547458"/>
                <a:gd name="connsiteY0" fmla="*/ 1551709 h 1551709"/>
                <a:gd name="connsiteX1" fmla="*/ 439498 w 547458"/>
                <a:gd name="connsiteY1" fmla="*/ 870528 h 1551709"/>
                <a:gd name="connsiteX2" fmla="*/ 535709 w 547458"/>
                <a:gd name="connsiteY2" fmla="*/ 0 h 1551709"/>
                <a:gd name="connsiteX0" fmla="*/ 0 w 541888"/>
                <a:gd name="connsiteY0" fmla="*/ 1551709 h 1551709"/>
                <a:gd name="connsiteX1" fmla="*/ 439498 w 541888"/>
                <a:gd name="connsiteY1" fmla="*/ 870528 h 1551709"/>
                <a:gd name="connsiteX2" fmla="*/ 535709 w 541888"/>
                <a:gd name="connsiteY2" fmla="*/ 0 h 1551709"/>
                <a:gd name="connsiteX0" fmla="*/ 0 w 472682"/>
                <a:gd name="connsiteY0" fmla="*/ 1551709 h 1551709"/>
                <a:gd name="connsiteX1" fmla="*/ 371764 w 472682"/>
                <a:gd name="connsiteY1" fmla="*/ 870528 h 1551709"/>
                <a:gd name="connsiteX2" fmla="*/ 467975 w 472682"/>
                <a:gd name="connsiteY2" fmla="*/ 0 h 155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2682" h="1551709">
                  <a:moveTo>
                    <a:pt x="0" y="1551709"/>
                  </a:moveTo>
                  <a:cubicBezTo>
                    <a:pt x="190885" y="1311563"/>
                    <a:pt x="293768" y="1129146"/>
                    <a:pt x="371764" y="870528"/>
                  </a:cubicBezTo>
                  <a:cubicBezTo>
                    <a:pt x="449760" y="611910"/>
                    <a:pt x="486448" y="146242"/>
                    <a:pt x="467975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26C42B5-E30E-43B0-97AA-6C90E87D5102}"/>
                </a:ext>
              </a:extLst>
            </p:cNvPr>
            <p:cNvSpPr/>
            <p:nvPr/>
          </p:nvSpPr>
          <p:spPr>
            <a:xfrm rot="13029045">
              <a:off x="5605537" y="2265894"/>
              <a:ext cx="314102" cy="900680"/>
            </a:xfrm>
            <a:custGeom>
              <a:avLst/>
              <a:gdLst>
                <a:gd name="connsiteX0" fmla="*/ 0 w 547017"/>
                <a:gd name="connsiteY0" fmla="*/ 1551709 h 1551709"/>
                <a:gd name="connsiteX1" fmla="*/ 471055 w 547017"/>
                <a:gd name="connsiteY1" fmla="*/ 812800 h 1551709"/>
                <a:gd name="connsiteX2" fmla="*/ 535709 w 547017"/>
                <a:gd name="connsiteY2" fmla="*/ 0 h 1551709"/>
                <a:gd name="connsiteX0" fmla="*/ 0 w 541798"/>
                <a:gd name="connsiteY0" fmla="*/ 1551709 h 1551709"/>
                <a:gd name="connsiteX1" fmla="*/ 443346 w 541798"/>
                <a:gd name="connsiteY1" fmla="*/ 895928 h 1551709"/>
                <a:gd name="connsiteX2" fmla="*/ 535709 w 541798"/>
                <a:gd name="connsiteY2" fmla="*/ 0 h 1551709"/>
                <a:gd name="connsiteX0" fmla="*/ 0 w 540904"/>
                <a:gd name="connsiteY0" fmla="*/ 1551709 h 1551709"/>
                <a:gd name="connsiteX1" fmla="*/ 443346 w 540904"/>
                <a:gd name="connsiteY1" fmla="*/ 895928 h 1551709"/>
                <a:gd name="connsiteX2" fmla="*/ 535709 w 540904"/>
                <a:gd name="connsiteY2" fmla="*/ 0 h 1551709"/>
                <a:gd name="connsiteX0" fmla="*/ 0 w 538480"/>
                <a:gd name="connsiteY0" fmla="*/ 1551709 h 1551709"/>
                <a:gd name="connsiteX1" fmla="*/ 397165 w 538480"/>
                <a:gd name="connsiteY1" fmla="*/ 895928 h 1551709"/>
                <a:gd name="connsiteX2" fmla="*/ 535709 w 538480"/>
                <a:gd name="connsiteY2" fmla="*/ 0 h 1551709"/>
                <a:gd name="connsiteX0" fmla="*/ 0 w 546271"/>
                <a:gd name="connsiteY0" fmla="*/ 1551709 h 1551709"/>
                <a:gd name="connsiteX1" fmla="*/ 476164 w 546271"/>
                <a:gd name="connsiteY1" fmla="*/ 917433 h 1551709"/>
                <a:gd name="connsiteX2" fmla="*/ 535709 w 546271"/>
                <a:gd name="connsiteY2" fmla="*/ 0 h 1551709"/>
                <a:gd name="connsiteX0" fmla="*/ 0 w 546271"/>
                <a:gd name="connsiteY0" fmla="*/ 1551709 h 1551709"/>
                <a:gd name="connsiteX1" fmla="*/ 476164 w 546271"/>
                <a:gd name="connsiteY1" fmla="*/ 917433 h 1551709"/>
                <a:gd name="connsiteX2" fmla="*/ 535709 w 546271"/>
                <a:gd name="connsiteY2" fmla="*/ 0 h 1551709"/>
                <a:gd name="connsiteX0" fmla="*/ 0 w 546271"/>
                <a:gd name="connsiteY0" fmla="*/ 1551709 h 1551709"/>
                <a:gd name="connsiteX1" fmla="*/ 476164 w 546271"/>
                <a:gd name="connsiteY1" fmla="*/ 917432 h 1551709"/>
                <a:gd name="connsiteX2" fmla="*/ 535709 w 546271"/>
                <a:gd name="connsiteY2" fmla="*/ 0 h 1551709"/>
                <a:gd name="connsiteX0" fmla="*/ 0 w 580224"/>
                <a:gd name="connsiteY0" fmla="*/ 1551709 h 1551709"/>
                <a:gd name="connsiteX1" fmla="*/ 476164 w 580224"/>
                <a:gd name="connsiteY1" fmla="*/ 917432 h 1551709"/>
                <a:gd name="connsiteX2" fmla="*/ 535709 w 580224"/>
                <a:gd name="connsiteY2" fmla="*/ 0 h 1551709"/>
                <a:gd name="connsiteX0" fmla="*/ 0 w 617027"/>
                <a:gd name="connsiteY0" fmla="*/ 1551709 h 1551709"/>
                <a:gd name="connsiteX1" fmla="*/ 533020 w 617027"/>
                <a:gd name="connsiteY1" fmla="*/ 883469 h 1551709"/>
                <a:gd name="connsiteX2" fmla="*/ 535709 w 617027"/>
                <a:gd name="connsiteY2" fmla="*/ 0 h 1551709"/>
                <a:gd name="connsiteX0" fmla="*/ 0 w 617027"/>
                <a:gd name="connsiteY0" fmla="*/ 1551709 h 1551709"/>
                <a:gd name="connsiteX1" fmla="*/ 533020 w 617027"/>
                <a:gd name="connsiteY1" fmla="*/ 883469 h 1551709"/>
                <a:gd name="connsiteX2" fmla="*/ 535709 w 617027"/>
                <a:gd name="connsiteY2" fmla="*/ 0 h 1551709"/>
                <a:gd name="connsiteX0" fmla="*/ 0 w 607110"/>
                <a:gd name="connsiteY0" fmla="*/ 1551709 h 1551709"/>
                <a:gd name="connsiteX1" fmla="*/ 518806 w 607110"/>
                <a:gd name="connsiteY1" fmla="*/ 891959 h 1551709"/>
                <a:gd name="connsiteX2" fmla="*/ 535709 w 607110"/>
                <a:gd name="connsiteY2" fmla="*/ 0 h 1551709"/>
                <a:gd name="connsiteX0" fmla="*/ 0 w 579299"/>
                <a:gd name="connsiteY0" fmla="*/ 1551709 h 1551709"/>
                <a:gd name="connsiteX1" fmla="*/ 518806 w 579299"/>
                <a:gd name="connsiteY1" fmla="*/ 891959 h 1551709"/>
                <a:gd name="connsiteX2" fmla="*/ 535709 w 579299"/>
                <a:gd name="connsiteY2" fmla="*/ 0 h 1551709"/>
                <a:gd name="connsiteX0" fmla="*/ 0 w 579299"/>
                <a:gd name="connsiteY0" fmla="*/ 1551709 h 1551709"/>
                <a:gd name="connsiteX1" fmla="*/ 518806 w 579299"/>
                <a:gd name="connsiteY1" fmla="*/ 891959 h 1551709"/>
                <a:gd name="connsiteX2" fmla="*/ 535709 w 579299"/>
                <a:gd name="connsiteY2" fmla="*/ 0 h 1551709"/>
                <a:gd name="connsiteX0" fmla="*/ 0 w 579299"/>
                <a:gd name="connsiteY0" fmla="*/ 1551709 h 1551709"/>
                <a:gd name="connsiteX1" fmla="*/ 518806 w 579299"/>
                <a:gd name="connsiteY1" fmla="*/ 891959 h 1551709"/>
                <a:gd name="connsiteX2" fmla="*/ 535709 w 579299"/>
                <a:gd name="connsiteY2" fmla="*/ 0 h 1551709"/>
                <a:gd name="connsiteX0" fmla="*/ 0 w 579299"/>
                <a:gd name="connsiteY0" fmla="*/ 1551709 h 1551709"/>
                <a:gd name="connsiteX1" fmla="*/ 518806 w 579299"/>
                <a:gd name="connsiteY1" fmla="*/ 891959 h 1551709"/>
                <a:gd name="connsiteX2" fmla="*/ 535709 w 579299"/>
                <a:gd name="connsiteY2" fmla="*/ 0 h 1551709"/>
                <a:gd name="connsiteX0" fmla="*/ 0 w 614689"/>
                <a:gd name="connsiteY0" fmla="*/ 1551709 h 1551709"/>
                <a:gd name="connsiteX1" fmla="*/ 567901 w 614689"/>
                <a:gd name="connsiteY1" fmla="*/ 756795 h 1551709"/>
                <a:gd name="connsiteX2" fmla="*/ 535709 w 614689"/>
                <a:gd name="connsiteY2" fmla="*/ 0 h 1551709"/>
                <a:gd name="connsiteX0" fmla="*/ 0 w 594423"/>
                <a:gd name="connsiteY0" fmla="*/ 1551709 h 1551709"/>
                <a:gd name="connsiteX1" fmla="*/ 567901 w 594423"/>
                <a:gd name="connsiteY1" fmla="*/ 756795 h 1551709"/>
                <a:gd name="connsiteX2" fmla="*/ 535709 w 594423"/>
                <a:gd name="connsiteY2" fmla="*/ 0 h 1551709"/>
                <a:gd name="connsiteX0" fmla="*/ -1 w 661623"/>
                <a:gd name="connsiteY0" fmla="*/ 1495679 h 1495678"/>
                <a:gd name="connsiteX1" fmla="*/ 621751 w 661623"/>
                <a:gd name="connsiteY1" fmla="*/ 756795 h 1495678"/>
                <a:gd name="connsiteX2" fmla="*/ 589559 w 661623"/>
                <a:gd name="connsiteY2" fmla="*/ 0 h 1495678"/>
                <a:gd name="connsiteX0" fmla="*/ -1 w 661623"/>
                <a:gd name="connsiteY0" fmla="*/ 1495679 h 1495680"/>
                <a:gd name="connsiteX1" fmla="*/ 621751 w 661623"/>
                <a:gd name="connsiteY1" fmla="*/ 756795 h 1495680"/>
                <a:gd name="connsiteX2" fmla="*/ 589559 w 661623"/>
                <a:gd name="connsiteY2" fmla="*/ 0 h 149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1623" h="1495680">
                  <a:moveTo>
                    <a:pt x="-1" y="1495679"/>
                  </a:moveTo>
                  <a:cubicBezTo>
                    <a:pt x="273165" y="1294580"/>
                    <a:pt x="523491" y="1006075"/>
                    <a:pt x="621751" y="756795"/>
                  </a:cubicBezTo>
                  <a:cubicBezTo>
                    <a:pt x="720011" y="507515"/>
                    <a:pt x="608032" y="146242"/>
                    <a:pt x="589559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67B4969-7CBD-4A9C-A367-7E2A4E367FAD}"/>
                </a:ext>
              </a:extLst>
            </p:cNvPr>
            <p:cNvSpPr/>
            <p:nvPr/>
          </p:nvSpPr>
          <p:spPr>
            <a:xfrm flipH="1">
              <a:off x="5303184" y="3986043"/>
              <a:ext cx="275551" cy="633560"/>
            </a:xfrm>
            <a:custGeom>
              <a:avLst/>
              <a:gdLst>
                <a:gd name="connsiteX0" fmla="*/ 0 w 547017"/>
                <a:gd name="connsiteY0" fmla="*/ 1551709 h 1551709"/>
                <a:gd name="connsiteX1" fmla="*/ 471055 w 547017"/>
                <a:gd name="connsiteY1" fmla="*/ 812800 h 1551709"/>
                <a:gd name="connsiteX2" fmla="*/ 535709 w 547017"/>
                <a:gd name="connsiteY2" fmla="*/ 0 h 1551709"/>
                <a:gd name="connsiteX0" fmla="*/ 0 w 541798"/>
                <a:gd name="connsiteY0" fmla="*/ 1551709 h 1551709"/>
                <a:gd name="connsiteX1" fmla="*/ 443346 w 541798"/>
                <a:gd name="connsiteY1" fmla="*/ 895928 h 1551709"/>
                <a:gd name="connsiteX2" fmla="*/ 535709 w 541798"/>
                <a:gd name="connsiteY2" fmla="*/ 0 h 1551709"/>
                <a:gd name="connsiteX0" fmla="*/ 0 w 540904"/>
                <a:gd name="connsiteY0" fmla="*/ 1551709 h 1551709"/>
                <a:gd name="connsiteX1" fmla="*/ 443346 w 540904"/>
                <a:gd name="connsiteY1" fmla="*/ 895928 h 1551709"/>
                <a:gd name="connsiteX2" fmla="*/ 535709 w 540904"/>
                <a:gd name="connsiteY2" fmla="*/ 0 h 1551709"/>
                <a:gd name="connsiteX0" fmla="*/ 0 w 538480"/>
                <a:gd name="connsiteY0" fmla="*/ 1551709 h 1551709"/>
                <a:gd name="connsiteX1" fmla="*/ 397165 w 538480"/>
                <a:gd name="connsiteY1" fmla="*/ 895928 h 1551709"/>
                <a:gd name="connsiteX2" fmla="*/ 535709 w 538480"/>
                <a:gd name="connsiteY2" fmla="*/ 0 h 1551709"/>
                <a:gd name="connsiteX0" fmla="*/ 0 w 538480"/>
                <a:gd name="connsiteY0" fmla="*/ 1551709 h 1551709"/>
                <a:gd name="connsiteX1" fmla="*/ 397165 w 538480"/>
                <a:gd name="connsiteY1" fmla="*/ 895928 h 1551709"/>
                <a:gd name="connsiteX2" fmla="*/ 535709 w 538480"/>
                <a:gd name="connsiteY2" fmla="*/ 0 h 1551709"/>
                <a:gd name="connsiteX0" fmla="*/ 0 w 539796"/>
                <a:gd name="connsiteY0" fmla="*/ 1551709 h 1551709"/>
                <a:gd name="connsiteX1" fmla="*/ 397165 w 539796"/>
                <a:gd name="connsiteY1" fmla="*/ 895928 h 1551709"/>
                <a:gd name="connsiteX2" fmla="*/ 535709 w 539796"/>
                <a:gd name="connsiteY2" fmla="*/ 0 h 155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96" h="1551709">
                  <a:moveTo>
                    <a:pt x="0" y="1551709"/>
                  </a:moveTo>
                  <a:cubicBezTo>
                    <a:pt x="190885" y="1311563"/>
                    <a:pt x="283945" y="1221281"/>
                    <a:pt x="397165" y="895928"/>
                  </a:cubicBezTo>
                  <a:cubicBezTo>
                    <a:pt x="510385" y="570575"/>
                    <a:pt x="554182" y="146242"/>
                    <a:pt x="535709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4413625-5B33-4202-AFE5-FBC4124B5647}"/>
                </a:ext>
              </a:extLst>
            </p:cNvPr>
            <p:cNvSpPr/>
            <p:nvPr/>
          </p:nvSpPr>
          <p:spPr>
            <a:xfrm>
              <a:off x="5112780" y="5329810"/>
              <a:ext cx="494359" cy="327650"/>
            </a:xfrm>
            <a:custGeom>
              <a:avLst/>
              <a:gdLst>
                <a:gd name="connsiteX0" fmla="*/ 0 w 547017"/>
                <a:gd name="connsiteY0" fmla="*/ 1551709 h 1551709"/>
                <a:gd name="connsiteX1" fmla="*/ 471055 w 547017"/>
                <a:gd name="connsiteY1" fmla="*/ 812800 h 1551709"/>
                <a:gd name="connsiteX2" fmla="*/ 535709 w 547017"/>
                <a:gd name="connsiteY2" fmla="*/ 0 h 1551709"/>
                <a:gd name="connsiteX0" fmla="*/ 0 w 541798"/>
                <a:gd name="connsiteY0" fmla="*/ 1551709 h 1551709"/>
                <a:gd name="connsiteX1" fmla="*/ 443346 w 541798"/>
                <a:gd name="connsiteY1" fmla="*/ 895928 h 1551709"/>
                <a:gd name="connsiteX2" fmla="*/ 535709 w 541798"/>
                <a:gd name="connsiteY2" fmla="*/ 0 h 1551709"/>
                <a:gd name="connsiteX0" fmla="*/ 0 w 540904"/>
                <a:gd name="connsiteY0" fmla="*/ 1551709 h 1551709"/>
                <a:gd name="connsiteX1" fmla="*/ 443346 w 540904"/>
                <a:gd name="connsiteY1" fmla="*/ 895928 h 1551709"/>
                <a:gd name="connsiteX2" fmla="*/ 535709 w 540904"/>
                <a:gd name="connsiteY2" fmla="*/ 0 h 1551709"/>
                <a:gd name="connsiteX0" fmla="*/ 0 w 538480"/>
                <a:gd name="connsiteY0" fmla="*/ 1551709 h 1551709"/>
                <a:gd name="connsiteX1" fmla="*/ 397165 w 538480"/>
                <a:gd name="connsiteY1" fmla="*/ 895928 h 1551709"/>
                <a:gd name="connsiteX2" fmla="*/ 535709 w 538480"/>
                <a:gd name="connsiteY2" fmla="*/ 0 h 1551709"/>
                <a:gd name="connsiteX0" fmla="*/ 0 w 1455012"/>
                <a:gd name="connsiteY0" fmla="*/ 1478513 h 1478513"/>
                <a:gd name="connsiteX1" fmla="*/ 1313697 w 1455012"/>
                <a:gd name="connsiteY1" fmla="*/ 895928 h 1478513"/>
                <a:gd name="connsiteX2" fmla="*/ 1452241 w 1455012"/>
                <a:gd name="connsiteY2" fmla="*/ 0 h 1478513"/>
                <a:gd name="connsiteX0" fmla="*/ 0 w 1455012"/>
                <a:gd name="connsiteY0" fmla="*/ 1478513 h 1478513"/>
                <a:gd name="connsiteX1" fmla="*/ 1313697 w 1455012"/>
                <a:gd name="connsiteY1" fmla="*/ 895928 h 1478513"/>
                <a:gd name="connsiteX2" fmla="*/ 1452241 w 1455012"/>
                <a:gd name="connsiteY2" fmla="*/ 0 h 1478513"/>
                <a:gd name="connsiteX0" fmla="*/ 0 w 1293271"/>
                <a:gd name="connsiteY0" fmla="*/ 1551709 h 1551709"/>
                <a:gd name="connsiteX1" fmla="*/ 1151956 w 1293271"/>
                <a:gd name="connsiteY1" fmla="*/ 895928 h 1551709"/>
                <a:gd name="connsiteX2" fmla="*/ 1290500 w 1293271"/>
                <a:gd name="connsiteY2" fmla="*/ 0 h 1551709"/>
                <a:gd name="connsiteX0" fmla="*/ 0 w 700221"/>
                <a:gd name="connsiteY0" fmla="*/ 1698100 h 1698100"/>
                <a:gd name="connsiteX1" fmla="*/ 558906 w 700221"/>
                <a:gd name="connsiteY1" fmla="*/ 895928 h 1698100"/>
                <a:gd name="connsiteX2" fmla="*/ 697450 w 700221"/>
                <a:gd name="connsiteY2" fmla="*/ 0 h 1698100"/>
                <a:gd name="connsiteX0" fmla="*/ 0 w 1401099"/>
                <a:gd name="connsiteY0" fmla="*/ 1185731 h 1185731"/>
                <a:gd name="connsiteX1" fmla="*/ 1259784 w 1401099"/>
                <a:gd name="connsiteY1" fmla="*/ 895928 h 1185731"/>
                <a:gd name="connsiteX2" fmla="*/ 1398328 w 1401099"/>
                <a:gd name="connsiteY2" fmla="*/ 0 h 1185731"/>
                <a:gd name="connsiteX0" fmla="*/ 0 w 1401099"/>
                <a:gd name="connsiteY0" fmla="*/ 1185731 h 1211152"/>
                <a:gd name="connsiteX1" fmla="*/ 1259784 w 1401099"/>
                <a:gd name="connsiteY1" fmla="*/ 895928 h 1211152"/>
                <a:gd name="connsiteX2" fmla="*/ 1398328 w 1401099"/>
                <a:gd name="connsiteY2" fmla="*/ 0 h 1211152"/>
                <a:gd name="connsiteX0" fmla="*/ 0 w 1401099"/>
                <a:gd name="connsiteY0" fmla="*/ 1258927 h 1278607"/>
                <a:gd name="connsiteX1" fmla="*/ 1259784 w 1401099"/>
                <a:gd name="connsiteY1" fmla="*/ 895928 h 1278607"/>
                <a:gd name="connsiteX2" fmla="*/ 1398328 w 1401099"/>
                <a:gd name="connsiteY2" fmla="*/ 0 h 1278607"/>
                <a:gd name="connsiteX0" fmla="*/ 0 w 1401099"/>
                <a:gd name="connsiteY0" fmla="*/ 1258927 h 1258927"/>
                <a:gd name="connsiteX1" fmla="*/ 1259784 w 1401099"/>
                <a:gd name="connsiteY1" fmla="*/ 895928 h 1258927"/>
                <a:gd name="connsiteX2" fmla="*/ 1398328 w 1401099"/>
                <a:gd name="connsiteY2" fmla="*/ 0 h 1258927"/>
                <a:gd name="connsiteX0" fmla="*/ 0 w 1398948"/>
                <a:gd name="connsiteY0" fmla="*/ 1258927 h 1258927"/>
                <a:gd name="connsiteX1" fmla="*/ 936301 w 1398948"/>
                <a:gd name="connsiteY1" fmla="*/ 1042318 h 1258927"/>
                <a:gd name="connsiteX2" fmla="*/ 1398328 w 1398948"/>
                <a:gd name="connsiteY2" fmla="*/ 0 h 1258927"/>
                <a:gd name="connsiteX0" fmla="*/ 0 w 1398846"/>
                <a:gd name="connsiteY0" fmla="*/ 1258927 h 1258927"/>
                <a:gd name="connsiteX1" fmla="*/ 855430 w 1398846"/>
                <a:gd name="connsiteY1" fmla="*/ 969122 h 1258927"/>
                <a:gd name="connsiteX2" fmla="*/ 1398328 w 1398846"/>
                <a:gd name="connsiteY2" fmla="*/ 0 h 1258927"/>
                <a:gd name="connsiteX0" fmla="*/ 0 w 1398846"/>
                <a:gd name="connsiteY0" fmla="*/ 1258927 h 1258927"/>
                <a:gd name="connsiteX1" fmla="*/ 855430 w 1398846"/>
                <a:gd name="connsiteY1" fmla="*/ 969122 h 1258927"/>
                <a:gd name="connsiteX2" fmla="*/ 1398328 w 1398846"/>
                <a:gd name="connsiteY2" fmla="*/ 0 h 1258927"/>
                <a:gd name="connsiteX0" fmla="*/ 0 w 1398846"/>
                <a:gd name="connsiteY0" fmla="*/ 1258927 h 1258927"/>
                <a:gd name="connsiteX1" fmla="*/ 855430 w 1398846"/>
                <a:gd name="connsiteY1" fmla="*/ 969122 h 1258927"/>
                <a:gd name="connsiteX2" fmla="*/ 1398328 w 1398846"/>
                <a:gd name="connsiteY2" fmla="*/ 0 h 1258927"/>
                <a:gd name="connsiteX0" fmla="*/ 0 w 1399092"/>
                <a:gd name="connsiteY0" fmla="*/ 1258927 h 1258927"/>
                <a:gd name="connsiteX1" fmla="*/ 855430 w 1399092"/>
                <a:gd name="connsiteY1" fmla="*/ 969122 h 1258927"/>
                <a:gd name="connsiteX2" fmla="*/ 1398328 w 1399092"/>
                <a:gd name="connsiteY2" fmla="*/ 0 h 125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092" h="1258927">
                  <a:moveTo>
                    <a:pt x="0" y="1258927"/>
                  </a:moveTo>
                  <a:cubicBezTo>
                    <a:pt x="487411" y="1238367"/>
                    <a:pt x="613639" y="1190795"/>
                    <a:pt x="855430" y="969122"/>
                  </a:cubicBezTo>
                  <a:cubicBezTo>
                    <a:pt x="1097221" y="747449"/>
                    <a:pt x="1416801" y="146242"/>
                    <a:pt x="1398328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8A78C32-19FC-48FE-A577-A8F9E7C15A4C}"/>
                </a:ext>
              </a:extLst>
            </p:cNvPr>
            <p:cNvSpPr txBox="1"/>
            <p:nvPr/>
          </p:nvSpPr>
          <p:spPr>
            <a:xfrm flipV="1">
              <a:off x="3631150" y="5448256"/>
              <a:ext cx="1515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“Stimulus”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46CF6004-518C-44A8-A44A-6839DB111482}"/>
              </a:ext>
            </a:extLst>
          </p:cNvPr>
          <p:cNvSpPr/>
          <p:nvPr/>
        </p:nvSpPr>
        <p:spPr>
          <a:xfrm>
            <a:off x="1192781" y="5521789"/>
            <a:ext cx="9806437" cy="745034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Ins="228600" rtlCol="0" anchor="ctr"/>
          <a:lstStyle/>
          <a:p>
            <a:pPr algn="ctr"/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</a:rPr>
              <a:t>Goal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: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Find a definition for </a:t>
            </a:r>
            <a:r>
              <a:rPr lang="en-US" sz="2400" i="1" u="sng" dirty="0">
                <a:solidFill>
                  <a:schemeClr val="accent4">
                    <a:lumMod val="75000"/>
                  </a:schemeClr>
                </a:solidFill>
              </a:rPr>
              <a:t>information flow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, so that we can track </a:t>
            </a:r>
            <a:r>
              <a:rPr lang="en-US" sz="2400" i="1" u="sng" dirty="0">
                <a:solidFill>
                  <a:schemeClr val="accent4">
                    <a:lumMod val="75000"/>
                  </a:schemeClr>
                </a:solidFill>
              </a:rPr>
              <a:t>info paths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423BA2-7FFC-4A41-891E-1AFDCC73717E}"/>
              </a:ext>
            </a:extLst>
          </p:cNvPr>
          <p:cNvSpPr txBox="1"/>
          <p:nvPr/>
        </p:nvSpPr>
        <p:spPr>
          <a:xfrm>
            <a:off x="8323465" y="2116236"/>
            <a:ext cx="35118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Info “flows” between brain regions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Info is often about a stimulus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There could be feedback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FC3D27A-20CB-458C-BE0E-3681AA859E9B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Information flow for Neuroscientific Inferences</a:t>
            </a:r>
          </a:p>
        </p:txBody>
      </p:sp>
    </p:spTree>
    <p:extLst>
      <p:ext uri="{BB962C8B-B14F-4D97-AF65-F5344CB8AC3E}">
        <p14:creationId xmlns:p14="http://schemas.microsoft.com/office/powerpoint/2010/main" val="991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9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AE0D3-77E3-4DD5-96A4-FC8F2751C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pPr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45E0858-8068-43D9-BEDA-1D9D533D82FF}"/>
                  </a:ext>
                </a:extLst>
              </p:cNvPr>
              <p:cNvSpPr/>
              <p:nvPr/>
            </p:nvSpPr>
            <p:spPr>
              <a:xfrm>
                <a:off x="5925366" y="5504540"/>
                <a:ext cx="5535478" cy="99164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28600" rIns="228600"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75000"/>
                      </a:schemeClr>
                    </a:solidFill>
                  </a:rPr>
                  <a:t>: “Message” = stimulus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75000"/>
                      </a:schemeClr>
                    </a:solidFill>
                  </a:rPr>
                  <a:t>: Transmission on edge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4">
                        <a:lumMod val="75000"/>
                      </a:schemeClr>
                    </a:solidFill>
                  </a:rPr>
                  <a:t> at time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4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45E0858-8068-43D9-BEDA-1D9D533D82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5366" y="5504540"/>
                <a:ext cx="5535478" cy="991640"/>
              </a:xfrm>
              <a:prstGeom prst="rect">
                <a:avLst/>
              </a:prstGeom>
              <a:blipFill>
                <a:blip r:embed="rId2"/>
                <a:stretch>
                  <a:fillRect b="-4848"/>
                </a:stretch>
              </a:blipFill>
              <a:ln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3AFE4A77-DE8B-41ED-83B2-E790B77CD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8503" y="1255808"/>
                <a:ext cx="4282310" cy="4235261"/>
              </a:xfrm>
            </p:spPr>
            <p:txBody>
              <a:bodyPr>
                <a:noAutofit/>
              </a:bodyPr>
              <a:lstStyle/>
              <a:p>
                <a:r>
                  <a:rPr lang="en-US" sz="2500" dirty="0"/>
                  <a:t>“Brain areas”</a:t>
                </a:r>
              </a:p>
              <a:p>
                <a:r>
                  <a:rPr lang="en-US" sz="2500" dirty="0"/>
                  <a:t>Feedback communication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is the transmission on the edge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br>
                  <a:rPr lang="en-US" sz="2400" dirty="0"/>
                </a:b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) = 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 …</m:t>
                        </m:r>
                      </m:e>
                    </m:d>
                  </m:oMath>
                </a14:m>
                <a:endParaRPr lang="en-US" sz="2500" dirty="0"/>
              </a:p>
              <a:p>
                <a:r>
                  <a:rPr lang="en-US" sz="2500" dirty="0"/>
                  <a:t>Transmissions on edges are measured</a:t>
                </a:r>
              </a:p>
              <a:p>
                <a:r>
                  <a:rPr lang="en-US" sz="2500" dirty="0"/>
                  <a:t>Message (a.k.a. stimulus) arrives at </a:t>
                </a:r>
                <a:r>
                  <a:rPr lang="en-US" sz="2500" i="1" dirty="0"/>
                  <a:t>and only at</a:t>
                </a:r>
                <a:r>
                  <a:rPr lang="en-US" sz="2500" dirty="0"/>
                  <a:t> </a:t>
                </a:r>
                <a14:m>
                  <m:oMath xmlns:m="http://schemas.openxmlformats.org/officeDocument/2006/math">
                    <m:r>
                      <a:rPr lang="en-US" sz="25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5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500" dirty="0"/>
              </a:p>
            </p:txBody>
          </p:sp>
        </mc:Choice>
        <mc:Fallback xmlns=""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3AFE4A77-DE8B-41ED-83B2-E790B77CD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8503" y="1255808"/>
                <a:ext cx="4282310" cy="4235261"/>
              </a:xfrm>
              <a:blipFill>
                <a:blip r:embed="rId3"/>
                <a:stretch>
                  <a:fillRect l="-1991" t="-1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DC51830A-D448-4D4E-A512-60C77579EC56}"/>
              </a:ext>
            </a:extLst>
          </p:cNvPr>
          <p:cNvGrpSpPr/>
          <p:nvPr/>
        </p:nvGrpSpPr>
        <p:grpSpPr>
          <a:xfrm>
            <a:off x="6884659" y="2177384"/>
            <a:ext cx="2999661" cy="2394774"/>
            <a:chOff x="1075689" y="1328726"/>
            <a:chExt cx="2999661" cy="2394774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E8D6D21-20F2-496C-AC61-B1F2FEB15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176" b="4945"/>
            <a:stretch/>
          </p:blipFill>
          <p:spPr>
            <a:xfrm>
              <a:off x="1075689" y="1328726"/>
              <a:ext cx="2999661" cy="2394774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B8DCDF3-AE67-46AB-9355-A99FA4AED432}"/>
                </a:ext>
              </a:extLst>
            </p:cNvPr>
            <p:cNvSpPr/>
            <p:nvPr/>
          </p:nvSpPr>
          <p:spPr>
            <a:xfrm>
              <a:off x="3173585" y="1956199"/>
              <a:ext cx="528525" cy="573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2E0C3992-3F7C-4F2E-B375-40881140FDD1}"/>
              </a:ext>
            </a:extLst>
          </p:cNvPr>
          <p:cNvSpPr txBox="1"/>
          <p:nvPr/>
        </p:nvSpPr>
        <p:spPr>
          <a:xfrm>
            <a:off x="518282" y="5310086"/>
            <a:ext cx="4333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(Thompson, 1980: VLSI)</a:t>
            </a:r>
            <a:br>
              <a:rPr lang="en-US" i="1" dirty="0"/>
            </a:br>
            <a:r>
              <a:rPr lang="en-US" i="1" dirty="0"/>
              <a:t>(</a:t>
            </a:r>
            <a:r>
              <a:rPr lang="en-US" i="1" dirty="0" err="1"/>
              <a:t>Ahlswede</a:t>
            </a:r>
            <a:r>
              <a:rPr lang="en-US" i="1" dirty="0"/>
              <a:t> et al., 2000: Network Info Theory)</a:t>
            </a:r>
            <a:br>
              <a:rPr lang="en-US" i="1" dirty="0"/>
            </a:br>
            <a:r>
              <a:rPr lang="en-US" i="1" dirty="0"/>
              <a:t>(Peters et al., 2016: Causality)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E1BD6A1-1BDB-4307-A2E7-2C97B44E3706}"/>
              </a:ext>
            </a:extLst>
          </p:cNvPr>
          <p:cNvGrpSpPr/>
          <p:nvPr/>
        </p:nvGrpSpPr>
        <p:grpSpPr>
          <a:xfrm>
            <a:off x="5782352" y="1165649"/>
            <a:ext cx="1082284" cy="4130258"/>
            <a:chOff x="5782352" y="1165649"/>
            <a:chExt cx="1082284" cy="41302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609147D5-9068-45B9-B123-CF70BA081229}"/>
                    </a:ext>
                  </a:extLst>
                </p:cNvPr>
                <p:cNvSpPr/>
                <p:nvPr/>
              </p:nvSpPr>
              <p:spPr>
                <a:xfrm>
                  <a:off x="5967995" y="1716099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FAD9D4C0-0D17-4216-A486-479469B576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995" y="1716099"/>
                  <a:ext cx="675476" cy="694177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E7A247E5-8ABD-47F2-8BF1-CE10978F7FC2}"/>
                    </a:ext>
                  </a:extLst>
                </p:cNvPr>
                <p:cNvSpPr/>
                <p:nvPr/>
              </p:nvSpPr>
              <p:spPr>
                <a:xfrm>
                  <a:off x="5967995" y="3158914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158DB358-60A2-4971-BE35-C76173C703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995" y="3158914"/>
                  <a:ext cx="675476" cy="694177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0973505D-97B9-4EAE-AD98-7788B74DE2C7}"/>
                    </a:ext>
                  </a:extLst>
                </p:cNvPr>
                <p:cNvSpPr/>
                <p:nvPr/>
              </p:nvSpPr>
              <p:spPr>
                <a:xfrm>
                  <a:off x="5967995" y="4601730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2907B962-B0EC-418E-B69C-1D3ABC9ED2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995" y="4601730"/>
                  <a:ext cx="675476" cy="694177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16CB25E-8C6F-4D76-9443-C0FC92D3B212}"/>
                    </a:ext>
                  </a:extLst>
                </p:cNvPr>
                <p:cNvSpPr txBox="1"/>
                <p:nvPr/>
              </p:nvSpPr>
              <p:spPr>
                <a:xfrm>
                  <a:off x="5782352" y="1165649"/>
                  <a:ext cx="108228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0196F99-6C16-4FD0-900A-89D3393E6D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2352" y="1165649"/>
                  <a:ext cx="1082284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2FBA862-9A60-4A30-8AE2-D4AB7B1759F0}"/>
              </a:ext>
            </a:extLst>
          </p:cNvPr>
          <p:cNvGrpSpPr/>
          <p:nvPr/>
        </p:nvGrpSpPr>
        <p:grpSpPr>
          <a:xfrm>
            <a:off x="6544550" y="1180695"/>
            <a:ext cx="2355158" cy="4115212"/>
            <a:chOff x="6544550" y="1180695"/>
            <a:chExt cx="2355158" cy="41152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BD8F00C0-99E8-4219-9486-9B4B3F87B467}"/>
                    </a:ext>
                  </a:extLst>
                </p:cNvPr>
                <p:cNvSpPr/>
                <p:nvPr/>
              </p:nvSpPr>
              <p:spPr>
                <a:xfrm>
                  <a:off x="8020828" y="1716099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3DACCFB6-8B74-4BC0-A330-CECBAE3392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0828" y="1716099"/>
                  <a:ext cx="675476" cy="694177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234C5E6-B132-4D77-95E4-79F0989E9190}"/>
                    </a:ext>
                  </a:extLst>
                </p:cNvPr>
                <p:cNvSpPr/>
                <p:nvPr/>
              </p:nvSpPr>
              <p:spPr>
                <a:xfrm>
                  <a:off x="8020828" y="3158914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4549589-944D-4039-9F5F-234D115F25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0828" y="3158914"/>
                  <a:ext cx="675476" cy="694177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EECA0BF9-DF3B-47C2-8BA3-44580948DAE4}"/>
                </a:ext>
              </a:extLst>
            </p:cNvPr>
            <p:cNvCxnSpPr>
              <a:stCxn id="53" idx="6"/>
              <a:endCxn id="68" idx="2"/>
            </p:cNvCxnSpPr>
            <p:nvPr/>
          </p:nvCxnSpPr>
          <p:spPr>
            <a:xfrm>
              <a:off x="6643471" y="2063188"/>
              <a:ext cx="137735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B5FBCF38-382C-472E-849B-D4F2A8F9B93E}"/>
                </a:ext>
              </a:extLst>
            </p:cNvPr>
            <p:cNvCxnSpPr>
              <a:cxnSpLocks/>
              <a:stCxn id="55" idx="7"/>
              <a:endCxn id="68" idx="3"/>
            </p:cNvCxnSpPr>
            <p:nvPr/>
          </p:nvCxnSpPr>
          <p:spPr>
            <a:xfrm flipV="1">
              <a:off x="6544550" y="2308616"/>
              <a:ext cx="1575199" cy="23947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DFC1972B-B799-487B-925B-9332003A0C8E}"/>
                    </a:ext>
                  </a:extLst>
                </p:cNvPr>
                <p:cNvSpPr/>
                <p:nvPr/>
              </p:nvSpPr>
              <p:spPr>
                <a:xfrm>
                  <a:off x="8020828" y="4601730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4B41A507-ED1E-4D87-B43A-724A4088A1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0828" y="4601730"/>
                  <a:ext cx="675476" cy="694177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66776031-9E13-4362-8F9D-9A8321F596C9}"/>
                </a:ext>
              </a:extLst>
            </p:cNvPr>
            <p:cNvCxnSpPr>
              <a:cxnSpLocks/>
              <a:stCxn id="55" idx="6"/>
              <a:endCxn id="72" idx="2"/>
            </p:cNvCxnSpPr>
            <p:nvPr/>
          </p:nvCxnSpPr>
          <p:spPr>
            <a:xfrm>
              <a:off x="6643471" y="4948819"/>
              <a:ext cx="137735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33AB7924-6CB7-49C1-8811-5A2DE9CB96D0}"/>
                </a:ext>
              </a:extLst>
            </p:cNvPr>
            <p:cNvCxnSpPr>
              <a:cxnSpLocks/>
              <a:endCxn id="69" idx="3"/>
            </p:cNvCxnSpPr>
            <p:nvPr/>
          </p:nvCxnSpPr>
          <p:spPr>
            <a:xfrm flipV="1">
              <a:off x="6643471" y="3751431"/>
              <a:ext cx="1476278" cy="10393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300CAC9-E9B0-4E49-AB72-4DAE17839DE6}"/>
                </a:ext>
              </a:extLst>
            </p:cNvPr>
            <p:cNvCxnSpPr>
              <a:cxnSpLocks/>
              <a:stCxn id="54" idx="6"/>
              <a:endCxn id="69" idx="2"/>
            </p:cNvCxnSpPr>
            <p:nvPr/>
          </p:nvCxnSpPr>
          <p:spPr>
            <a:xfrm>
              <a:off x="6643471" y="3506003"/>
              <a:ext cx="137735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BEF54A8-6B27-4E1B-A720-E2C27D270FC4}"/>
                </a:ext>
              </a:extLst>
            </p:cNvPr>
            <p:cNvCxnSpPr>
              <a:cxnSpLocks/>
              <a:stCxn id="54" idx="7"/>
            </p:cNvCxnSpPr>
            <p:nvPr/>
          </p:nvCxnSpPr>
          <p:spPr>
            <a:xfrm flipV="1">
              <a:off x="6544550" y="2221188"/>
              <a:ext cx="1476277" cy="10393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F0AB06E1-B876-4D40-B0A5-DA524EB7B0C4}"/>
                </a:ext>
              </a:extLst>
            </p:cNvPr>
            <p:cNvCxnSpPr>
              <a:cxnSpLocks/>
              <a:stCxn id="54" idx="5"/>
            </p:cNvCxnSpPr>
            <p:nvPr/>
          </p:nvCxnSpPr>
          <p:spPr>
            <a:xfrm>
              <a:off x="6544550" y="3751431"/>
              <a:ext cx="1476277" cy="10290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40A64E6-369B-4BED-B9A9-C839F5BDE2AE}"/>
                </a:ext>
              </a:extLst>
            </p:cNvPr>
            <p:cNvCxnSpPr>
              <a:cxnSpLocks/>
              <a:stCxn id="53" idx="5"/>
              <a:endCxn id="72" idx="1"/>
            </p:cNvCxnSpPr>
            <p:nvPr/>
          </p:nvCxnSpPr>
          <p:spPr>
            <a:xfrm>
              <a:off x="6544550" y="2308616"/>
              <a:ext cx="1575199" cy="23947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F02A4C91-F2EA-4438-A1F8-031BDADFCE01}"/>
                </a:ext>
              </a:extLst>
            </p:cNvPr>
            <p:cNvCxnSpPr>
              <a:cxnSpLocks/>
              <a:endCxn id="69" idx="1"/>
            </p:cNvCxnSpPr>
            <p:nvPr/>
          </p:nvCxnSpPr>
          <p:spPr>
            <a:xfrm>
              <a:off x="6643471" y="2210900"/>
              <a:ext cx="1476278" cy="10496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B13B8B90-77F2-4996-B332-FF910CB9B4F3}"/>
                    </a:ext>
                  </a:extLst>
                </p:cNvPr>
                <p:cNvSpPr txBox="1"/>
                <p:nvPr/>
              </p:nvSpPr>
              <p:spPr>
                <a:xfrm>
                  <a:off x="7817424" y="1180695"/>
                  <a:ext cx="108228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19A025B-9802-4C2E-A242-55FBACBB0D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7424" y="1180695"/>
                  <a:ext cx="1082284" cy="52322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7EAFB3E-73FE-4DAA-9C1D-1424C6925EF1}"/>
              </a:ext>
            </a:extLst>
          </p:cNvPr>
          <p:cNvGrpSpPr/>
          <p:nvPr/>
        </p:nvGrpSpPr>
        <p:grpSpPr>
          <a:xfrm>
            <a:off x="8597383" y="1200102"/>
            <a:ext cx="2355157" cy="4095805"/>
            <a:chOff x="8597383" y="1200102"/>
            <a:chExt cx="2355157" cy="4095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A2E550FE-4537-4722-A346-D5AC11840877}"/>
                    </a:ext>
                  </a:extLst>
                </p:cNvPr>
                <p:cNvSpPr/>
                <p:nvPr/>
              </p:nvSpPr>
              <p:spPr>
                <a:xfrm>
                  <a:off x="10073660" y="1716099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0D140131-AE0D-4EB4-8BC4-E3AB8B3E81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3660" y="1716099"/>
                  <a:ext cx="675476" cy="694177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2CE16A52-47A7-4FE1-850D-F74BC621119E}"/>
                    </a:ext>
                  </a:extLst>
                </p:cNvPr>
                <p:cNvSpPr/>
                <p:nvPr/>
              </p:nvSpPr>
              <p:spPr>
                <a:xfrm>
                  <a:off x="10073660" y="3158914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3DF3BD46-58AC-46C7-87F2-449D3BCC23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3660" y="3158914"/>
                  <a:ext cx="675476" cy="694177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77FFE0BD-4B21-4306-926A-359C123C747D}"/>
                    </a:ext>
                  </a:extLst>
                </p:cNvPr>
                <p:cNvSpPr/>
                <p:nvPr/>
              </p:nvSpPr>
              <p:spPr>
                <a:xfrm>
                  <a:off x="10073660" y="4601730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425EC3D3-6B69-48BD-8CC1-F8428EF44F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3660" y="4601730"/>
                  <a:ext cx="675476" cy="694177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E64F21B1-4EDA-45BC-8EAD-3CD0D1F469CF}"/>
                </a:ext>
              </a:extLst>
            </p:cNvPr>
            <p:cNvCxnSpPr>
              <a:cxnSpLocks/>
              <a:stCxn id="68" idx="6"/>
              <a:endCxn id="82" idx="2"/>
            </p:cNvCxnSpPr>
            <p:nvPr/>
          </p:nvCxnSpPr>
          <p:spPr>
            <a:xfrm>
              <a:off x="8696304" y="2063188"/>
              <a:ext cx="137735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6701DF8-84BB-46F3-9936-E2F3B9C1DB76}"/>
                </a:ext>
              </a:extLst>
            </p:cNvPr>
            <p:cNvCxnSpPr>
              <a:cxnSpLocks/>
              <a:stCxn id="69" idx="6"/>
              <a:endCxn id="83" idx="2"/>
            </p:cNvCxnSpPr>
            <p:nvPr/>
          </p:nvCxnSpPr>
          <p:spPr>
            <a:xfrm>
              <a:off x="8696304" y="3506003"/>
              <a:ext cx="137735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F2A921AE-8A60-47A1-911E-C35710E8E2DB}"/>
                </a:ext>
              </a:extLst>
            </p:cNvPr>
            <p:cNvCxnSpPr>
              <a:cxnSpLocks/>
              <a:stCxn id="72" idx="6"/>
              <a:endCxn id="84" idx="2"/>
            </p:cNvCxnSpPr>
            <p:nvPr/>
          </p:nvCxnSpPr>
          <p:spPr>
            <a:xfrm>
              <a:off x="8696304" y="4948819"/>
              <a:ext cx="137735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A9DDA458-2677-4356-A56D-C932692849B7}"/>
                </a:ext>
              </a:extLst>
            </p:cNvPr>
            <p:cNvCxnSpPr>
              <a:cxnSpLocks/>
              <a:stCxn id="68" idx="5"/>
              <a:endCxn id="84" idx="1"/>
            </p:cNvCxnSpPr>
            <p:nvPr/>
          </p:nvCxnSpPr>
          <p:spPr>
            <a:xfrm>
              <a:off x="8597383" y="2308616"/>
              <a:ext cx="1575198" cy="23947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1E8ADE13-243E-47CA-9118-A58406AA677D}"/>
                </a:ext>
              </a:extLst>
            </p:cNvPr>
            <p:cNvCxnSpPr>
              <a:cxnSpLocks/>
              <a:stCxn id="72" idx="7"/>
              <a:endCxn id="82" idx="3"/>
            </p:cNvCxnSpPr>
            <p:nvPr/>
          </p:nvCxnSpPr>
          <p:spPr>
            <a:xfrm flipV="1">
              <a:off x="8597383" y="2308616"/>
              <a:ext cx="1575198" cy="23947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E1882AA2-65A1-4649-B648-29F81584A381}"/>
                </a:ext>
              </a:extLst>
            </p:cNvPr>
            <p:cNvCxnSpPr>
              <a:cxnSpLocks/>
              <a:stCxn id="69" idx="5"/>
            </p:cNvCxnSpPr>
            <p:nvPr/>
          </p:nvCxnSpPr>
          <p:spPr>
            <a:xfrm>
              <a:off x="8597383" y="3751431"/>
              <a:ext cx="1476277" cy="10281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CFA9466A-010C-46DC-B46A-9A352839310F}"/>
                </a:ext>
              </a:extLst>
            </p:cNvPr>
            <p:cNvCxnSpPr>
              <a:cxnSpLocks/>
              <a:stCxn id="69" idx="7"/>
            </p:cNvCxnSpPr>
            <p:nvPr/>
          </p:nvCxnSpPr>
          <p:spPr>
            <a:xfrm flipV="1">
              <a:off x="8597383" y="2221188"/>
              <a:ext cx="1476277" cy="10393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F47A74A5-A131-46C9-8319-ED5F8D65C265}"/>
                </a:ext>
              </a:extLst>
            </p:cNvPr>
            <p:cNvCxnSpPr>
              <a:cxnSpLocks/>
              <a:endCxn id="83" idx="3"/>
            </p:cNvCxnSpPr>
            <p:nvPr/>
          </p:nvCxnSpPr>
          <p:spPr>
            <a:xfrm flipV="1">
              <a:off x="8696304" y="3751431"/>
              <a:ext cx="1476277" cy="10393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8128C74C-9277-4CC7-943F-FA296D52F339}"/>
                </a:ext>
              </a:extLst>
            </p:cNvPr>
            <p:cNvCxnSpPr>
              <a:cxnSpLocks/>
              <a:endCxn id="83" idx="1"/>
            </p:cNvCxnSpPr>
            <p:nvPr/>
          </p:nvCxnSpPr>
          <p:spPr>
            <a:xfrm>
              <a:off x="8696304" y="2221188"/>
              <a:ext cx="1476277" cy="10393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C8B5B7AC-DEDE-47CF-8689-9DD215BDB5EE}"/>
                    </a:ext>
                  </a:extLst>
                </p:cNvPr>
                <p:cNvSpPr txBox="1"/>
                <p:nvPr/>
              </p:nvSpPr>
              <p:spPr>
                <a:xfrm>
                  <a:off x="9870256" y="1200102"/>
                  <a:ext cx="108228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97C6497-5231-477D-BEE9-BAEC235777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0256" y="1200102"/>
                  <a:ext cx="1082284" cy="52322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7893EC9-0B93-4EEF-B1BD-A042BFB0DF97}"/>
              </a:ext>
            </a:extLst>
          </p:cNvPr>
          <p:cNvGrpSpPr/>
          <p:nvPr/>
        </p:nvGrpSpPr>
        <p:grpSpPr>
          <a:xfrm>
            <a:off x="4984750" y="1801577"/>
            <a:ext cx="7236394" cy="3408851"/>
            <a:chOff x="4984750" y="1801577"/>
            <a:chExt cx="7236394" cy="3408851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4EF296F4-4D69-4579-9A96-FA5A2C541694}"/>
                </a:ext>
              </a:extLst>
            </p:cNvPr>
            <p:cNvCxnSpPr>
              <a:endCxn id="53" idx="2"/>
            </p:cNvCxnSpPr>
            <p:nvPr/>
          </p:nvCxnSpPr>
          <p:spPr>
            <a:xfrm>
              <a:off x="5554129" y="2063188"/>
              <a:ext cx="41386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57A00873-BCB1-4D0B-8727-B02AFD0F9FD9}"/>
                </a:ext>
              </a:extLst>
            </p:cNvPr>
            <p:cNvCxnSpPr/>
            <p:nvPr/>
          </p:nvCxnSpPr>
          <p:spPr>
            <a:xfrm>
              <a:off x="10749136" y="4951628"/>
              <a:ext cx="42024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148E55F6-197E-47DD-B42D-D0A7615B52D8}"/>
                    </a:ext>
                  </a:extLst>
                </p:cNvPr>
                <p:cNvSpPr txBox="1"/>
                <p:nvPr/>
              </p:nvSpPr>
              <p:spPr>
                <a:xfrm>
                  <a:off x="4984750" y="1801577"/>
                  <a:ext cx="58137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7AD3863-8300-42D1-84AD-D0E8DA2EA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4750" y="1801577"/>
                  <a:ext cx="581378" cy="52322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D24F0DA8-CF38-4A8E-9F0E-C3EDD672A2D1}"/>
                    </a:ext>
                  </a:extLst>
                </p:cNvPr>
                <p:cNvSpPr txBox="1"/>
                <p:nvPr/>
              </p:nvSpPr>
              <p:spPr>
                <a:xfrm>
                  <a:off x="11133923" y="4687208"/>
                  <a:ext cx="10872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D24F0DA8-CF38-4A8E-9F0E-C3EDD672A2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3923" y="4687208"/>
                  <a:ext cx="1087221" cy="52322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B672F6A-3BCE-4797-8C3C-88D695798D4A}"/>
              </a:ext>
            </a:extLst>
          </p:cNvPr>
          <p:cNvGrpSpPr/>
          <p:nvPr/>
        </p:nvGrpSpPr>
        <p:grpSpPr>
          <a:xfrm>
            <a:off x="6766405" y="1782915"/>
            <a:ext cx="3042514" cy="523220"/>
            <a:chOff x="6766405" y="1782915"/>
            <a:chExt cx="3042514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A656C175-A709-4BCD-9FFA-940536642F66}"/>
                    </a:ext>
                  </a:extLst>
                </p:cNvPr>
                <p:cNvSpPr txBox="1"/>
                <p:nvPr/>
              </p:nvSpPr>
              <p:spPr>
                <a:xfrm>
                  <a:off x="8843460" y="1782915"/>
                  <a:ext cx="96545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A1AE345-F3E7-4536-9896-408FAE1BF8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3460" y="1782915"/>
                  <a:ext cx="965459" cy="523220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01F70FB6-7DE4-4AB7-9957-3016D965239A}"/>
                    </a:ext>
                  </a:extLst>
                </p:cNvPr>
                <p:cNvSpPr txBox="1"/>
                <p:nvPr/>
              </p:nvSpPr>
              <p:spPr>
                <a:xfrm>
                  <a:off x="6766405" y="1818510"/>
                  <a:ext cx="1011775" cy="47565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6C65510-7DC5-41E0-96F0-B84C77E99C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405" y="1818510"/>
                  <a:ext cx="1011775" cy="47565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FD30510-7992-4D3A-9C25-F7BEDD368A06}"/>
              </a:ext>
            </a:extLst>
          </p:cNvPr>
          <p:cNvGrpSpPr/>
          <p:nvPr/>
        </p:nvGrpSpPr>
        <p:grpSpPr>
          <a:xfrm flipV="1">
            <a:off x="941814" y="2111200"/>
            <a:ext cx="4193556" cy="3918840"/>
            <a:chOff x="3774025" y="1991081"/>
            <a:chExt cx="4193556" cy="391884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73AEB95-2AD6-47F6-9143-36BDF6AA57FE}"/>
                </a:ext>
              </a:extLst>
            </p:cNvPr>
            <p:cNvSpPr/>
            <p:nvPr/>
          </p:nvSpPr>
          <p:spPr>
            <a:xfrm flipV="1">
              <a:off x="5337983" y="4469344"/>
              <a:ext cx="1807849" cy="975590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Region A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F1DF1E0-11A7-42F8-BA71-F0CEEF3F8317}"/>
                </a:ext>
              </a:extLst>
            </p:cNvPr>
            <p:cNvSpPr/>
            <p:nvPr/>
          </p:nvSpPr>
          <p:spPr>
            <a:xfrm flipV="1">
              <a:off x="6159732" y="1991081"/>
              <a:ext cx="1807849" cy="97559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Region C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4AC5ECB-7138-4180-A661-B6167098B65F}"/>
                </a:ext>
              </a:extLst>
            </p:cNvPr>
            <p:cNvSpPr/>
            <p:nvPr/>
          </p:nvSpPr>
          <p:spPr>
            <a:xfrm flipV="1">
              <a:off x="4388729" y="3002995"/>
              <a:ext cx="1988634" cy="975590"/>
            </a:xfrm>
            <a:prstGeom prst="ellipse">
              <a:avLst/>
            </a:prstGeom>
            <a:solidFill>
              <a:schemeClr val="accent6">
                <a:alpha val="7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Region B</a:t>
              </a: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D74E592-1C1F-4D61-A999-B4B13B8A5175}"/>
                </a:ext>
              </a:extLst>
            </p:cNvPr>
            <p:cNvSpPr/>
            <p:nvPr/>
          </p:nvSpPr>
          <p:spPr>
            <a:xfrm>
              <a:off x="6718835" y="2979286"/>
              <a:ext cx="472682" cy="1551709"/>
            </a:xfrm>
            <a:custGeom>
              <a:avLst/>
              <a:gdLst>
                <a:gd name="connsiteX0" fmla="*/ 0 w 547017"/>
                <a:gd name="connsiteY0" fmla="*/ 1551709 h 1551709"/>
                <a:gd name="connsiteX1" fmla="*/ 471055 w 547017"/>
                <a:gd name="connsiteY1" fmla="*/ 812800 h 1551709"/>
                <a:gd name="connsiteX2" fmla="*/ 535709 w 547017"/>
                <a:gd name="connsiteY2" fmla="*/ 0 h 1551709"/>
                <a:gd name="connsiteX0" fmla="*/ 0 w 541798"/>
                <a:gd name="connsiteY0" fmla="*/ 1551709 h 1551709"/>
                <a:gd name="connsiteX1" fmla="*/ 443346 w 541798"/>
                <a:gd name="connsiteY1" fmla="*/ 895928 h 1551709"/>
                <a:gd name="connsiteX2" fmla="*/ 535709 w 541798"/>
                <a:gd name="connsiteY2" fmla="*/ 0 h 1551709"/>
                <a:gd name="connsiteX0" fmla="*/ 0 w 540904"/>
                <a:gd name="connsiteY0" fmla="*/ 1551709 h 1551709"/>
                <a:gd name="connsiteX1" fmla="*/ 443346 w 540904"/>
                <a:gd name="connsiteY1" fmla="*/ 895928 h 1551709"/>
                <a:gd name="connsiteX2" fmla="*/ 535709 w 540904"/>
                <a:gd name="connsiteY2" fmla="*/ 0 h 1551709"/>
                <a:gd name="connsiteX0" fmla="*/ 0 w 538480"/>
                <a:gd name="connsiteY0" fmla="*/ 1551709 h 1551709"/>
                <a:gd name="connsiteX1" fmla="*/ 397165 w 538480"/>
                <a:gd name="connsiteY1" fmla="*/ 895928 h 1551709"/>
                <a:gd name="connsiteX2" fmla="*/ 535709 w 538480"/>
                <a:gd name="connsiteY2" fmla="*/ 0 h 1551709"/>
                <a:gd name="connsiteX0" fmla="*/ 0 w 540782"/>
                <a:gd name="connsiteY0" fmla="*/ 1551709 h 1551709"/>
                <a:gd name="connsiteX1" fmla="*/ 397165 w 540782"/>
                <a:gd name="connsiteY1" fmla="*/ 895928 h 1551709"/>
                <a:gd name="connsiteX2" fmla="*/ 535709 w 540782"/>
                <a:gd name="connsiteY2" fmla="*/ 0 h 1551709"/>
                <a:gd name="connsiteX0" fmla="*/ 0 w 540782"/>
                <a:gd name="connsiteY0" fmla="*/ 1551709 h 1551709"/>
                <a:gd name="connsiteX1" fmla="*/ 397165 w 540782"/>
                <a:gd name="connsiteY1" fmla="*/ 895928 h 1551709"/>
                <a:gd name="connsiteX2" fmla="*/ 535709 w 540782"/>
                <a:gd name="connsiteY2" fmla="*/ 0 h 1551709"/>
                <a:gd name="connsiteX0" fmla="*/ 0 w 547458"/>
                <a:gd name="connsiteY0" fmla="*/ 1551709 h 1551709"/>
                <a:gd name="connsiteX1" fmla="*/ 439498 w 547458"/>
                <a:gd name="connsiteY1" fmla="*/ 870528 h 1551709"/>
                <a:gd name="connsiteX2" fmla="*/ 535709 w 547458"/>
                <a:gd name="connsiteY2" fmla="*/ 0 h 1551709"/>
                <a:gd name="connsiteX0" fmla="*/ 0 w 541888"/>
                <a:gd name="connsiteY0" fmla="*/ 1551709 h 1551709"/>
                <a:gd name="connsiteX1" fmla="*/ 439498 w 541888"/>
                <a:gd name="connsiteY1" fmla="*/ 870528 h 1551709"/>
                <a:gd name="connsiteX2" fmla="*/ 535709 w 541888"/>
                <a:gd name="connsiteY2" fmla="*/ 0 h 1551709"/>
                <a:gd name="connsiteX0" fmla="*/ 0 w 472682"/>
                <a:gd name="connsiteY0" fmla="*/ 1551709 h 1551709"/>
                <a:gd name="connsiteX1" fmla="*/ 371764 w 472682"/>
                <a:gd name="connsiteY1" fmla="*/ 870528 h 1551709"/>
                <a:gd name="connsiteX2" fmla="*/ 467975 w 472682"/>
                <a:gd name="connsiteY2" fmla="*/ 0 h 155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2682" h="1551709">
                  <a:moveTo>
                    <a:pt x="0" y="1551709"/>
                  </a:moveTo>
                  <a:cubicBezTo>
                    <a:pt x="190885" y="1311563"/>
                    <a:pt x="293768" y="1129146"/>
                    <a:pt x="371764" y="870528"/>
                  </a:cubicBezTo>
                  <a:cubicBezTo>
                    <a:pt x="449760" y="611910"/>
                    <a:pt x="486448" y="146242"/>
                    <a:pt x="467975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9228BE8-7A07-4E1A-AC7F-E9E676DD6F63}"/>
                </a:ext>
              </a:extLst>
            </p:cNvPr>
            <p:cNvSpPr/>
            <p:nvPr/>
          </p:nvSpPr>
          <p:spPr>
            <a:xfrm rot="13029045">
              <a:off x="5605537" y="2265894"/>
              <a:ext cx="314102" cy="900680"/>
            </a:xfrm>
            <a:custGeom>
              <a:avLst/>
              <a:gdLst>
                <a:gd name="connsiteX0" fmla="*/ 0 w 547017"/>
                <a:gd name="connsiteY0" fmla="*/ 1551709 h 1551709"/>
                <a:gd name="connsiteX1" fmla="*/ 471055 w 547017"/>
                <a:gd name="connsiteY1" fmla="*/ 812800 h 1551709"/>
                <a:gd name="connsiteX2" fmla="*/ 535709 w 547017"/>
                <a:gd name="connsiteY2" fmla="*/ 0 h 1551709"/>
                <a:gd name="connsiteX0" fmla="*/ 0 w 541798"/>
                <a:gd name="connsiteY0" fmla="*/ 1551709 h 1551709"/>
                <a:gd name="connsiteX1" fmla="*/ 443346 w 541798"/>
                <a:gd name="connsiteY1" fmla="*/ 895928 h 1551709"/>
                <a:gd name="connsiteX2" fmla="*/ 535709 w 541798"/>
                <a:gd name="connsiteY2" fmla="*/ 0 h 1551709"/>
                <a:gd name="connsiteX0" fmla="*/ 0 w 540904"/>
                <a:gd name="connsiteY0" fmla="*/ 1551709 h 1551709"/>
                <a:gd name="connsiteX1" fmla="*/ 443346 w 540904"/>
                <a:gd name="connsiteY1" fmla="*/ 895928 h 1551709"/>
                <a:gd name="connsiteX2" fmla="*/ 535709 w 540904"/>
                <a:gd name="connsiteY2" fmla="*/ 0 h 1551709"/>
                <a:gd name="connsiteX0" fmla="*/ 0 w 538480"/>
                <a:gd name="connsiteY0" fmla="*/ 1551709 h 1551709"/>
                <a:gd name="connsiteX1" fmla="*/ 397165 w 538480"/>
                <a:gd name="connsiteY1" fmla="*/ 895928 h 1551709"/>
                <a:gd name="connsiteX2" fmla="*/ 535709 w 538480"/>
                <a:gd name="connsiteY2" fmla="*/ 0 h 1551709"/>
                <a:gd name="connsiteX0" fmla="*/ 0 w 546271"/>
                <a:gd name="connsiteY0" fmla="*/ 1551709 h 1551709"/>
                <a:gd name="connsiteX1" fmla="*/ 476164 w 546271"/>
                <a:gd name="connsiteY1" fmla="*/ 917433 h 1551709"/>
                <a:gd name="connsiteX2" fmla="*/ 535709 w 546271"/>
                <a:gd name="connsiteY2" fmla="*/ 0 h 1551709"/>
                <a:gd name="connsiteX0" fmla="*/ 0 w 546271"/>
                <a:gd name="connsiteY0" fmla="*/ 1551709 h 1551709"/>
                <a:gd name="connsiteX1" fmla="*/ 476164 w 546271"/>
                <a:gd name="connsiteY1" fmla="*/ 917433 h 1551709"/>
                <a:gd name="connsiteX2" fmla="*/ 535709 w 546271"/>
                <a:gd name="connsiteY2" fmla="*/ 0 h 1551709"/>
                <a:gd name="connsiteX0" fmla="*/ 0 w 546271"/>
                <a:gd name="connsiteY0" fmla="*/ 1551709 h 1551709"/>
                <a:gd name="connsiteX1" fmla="*/ 476164 w 546271"/>
                <a:gd name="connsiteY1" fmla="*/ 917432 h 1551709"/>
                <a:gd name="connsiteX2" fmla="*/ 535709 w 546271"/>
                <a:gd name="connsiteY2" fmla="*/ 0 h 1551709"/>
                <a:gd name="connsiteX0" fmla="*/ 0 w 580224"/>
                <a:gd name="connsiteY0" fmla="*/ 1551709 h 1551709"/>
                <a:gd name="connsiteX1" fmla="*/ 476164 w 580224"/>
                <a:gd name="connsiteY1" fmla="*/ 917432 h 1551709"/>
                <a:gd name="connsiteX2" fmla="*/ 535709 w 580224"/>
                <a:gd name="connsiteY2" fmla="*/ 0 h 1551709"/>
                <a:gd name="connsiteX0" fmla="*/ 0 w 617027"/>
                <a:gd name="connsiteY0" fmla="*/ 1551709 h 1551709"/>
                <a:gd name="connsiteX1" fmla="*/ 533020 w 617027"/>
                <a:gd name="connsiteY1" fmla="*/ 883469 h 1551709"/>
                <a:gd name="connsiteX2" fmla="*/ 535709 w 617027"/>
                <a:gd name="connsiteY2" fmla="*/ 0 h 1551709"/>
                <a:gd name="connsiteX0" fmla="*/ 0 w 617027"/>
                <a:gd name="connsiteY0" fmla="*/ 1551709 h 1551709"/>
                <a:gd name="connsiteX1" fmla="*/ 533020 w 617027"/>
                <a:gd name="connsiteY1" fmla="*/ 883469 h 1551709"/>
                <a:gd name="connsiteX2" fmla="*/ 535709 w 617027"/>
                <a:gd name="connsiteY2" fmla="*/ 0 h 1551709"/>
                <a:gd name="connsiteX0" fmla="*/ 0 w 607110"/>
                <a:gd name="connsiteY0" fmla="*/ 1551709 h 1551709"/>
                <a:gd name="connsiteX1" fmla="*/ 518806 w 607110"/>
                <a:gd name="connsiteY1" fmla="*/ 891959 h 1551709"/>
                <a:gd name="connsiteX2" fmla="*/ 535709 w 607110"/>
                <a:gd name="connsiteY2" fmla="*/ 0 h 1551709"/>
                <a:gd name="connsiteX0" fmla="*/ 0 w 579299"/>
                <a:gd name="connsiteY0" fmla="*/ 1551709 h 1551709"/>
                <a:gd name="connsiteX1" fmla="*/ 518806 w 579299"/>
                <a:gd name="connsiteY1" fmla="*/ 891959 h 1551709"/>
                <a:gd name="connsiteX2" fmla="*/ 535709 w 579299"/>
                <a:gd name="connsiteY2" fmla="*/ 0 h 1551709"/>
                <a:gd name="connsiteX0" fmla="*/ 0 w 579299"/>
                <a:gd name="connsiteY0" fmla="*/ 1551709 h 1551709"/>
                <a:gd name="connsiteX1" fmla="*/ 518806 w 579299"/>
                <a:gd name="connsiteY1" fmla="*/ 891959 h 1551709"/>
                <a:gd name="connsiteX2" fmla="*/ 535709 w 579299"/>
                <a:gd name="connsiteY2" fmla="*/ 0 h 1551709"/>
                <a:gd name="connsiteX0" fmla="*/ 0 w 579299"/>
                <a:gd name="connsiteY0" fmla="*/ 1551709 h 1551709"/>
                <a:gd name="connsiteX1" fmla="*/ 518806 w 579299"/>
                <a:gd name="connsiteY1" fmla="*/ 891959 h 1551709"/>
                <a:gd name="connsiteX2" fmla="*/ 535709 w 579299"/>
                <a:gd name="connsiteY2" fmla="*/ 0 h 1551709"/>
                <a:gd name="connsiteX0" fmla="*/ 0 w 579299"/>
                <a:gd name="connsiteY0" fmla="*/ 1551709 h 1551709"/>
                <a:gd name="connsiteX1" fmla="*/ 518806 w 579299"/>
                <a:gd name="connsiteY1" fmla="*/ 891959 h 1551709"/>
                <a:gd name="connsiteX2" fmla="*/ 535709 w 579299"/>
                <a:gd name="connsiteY2" fmla="*/ 0 h 1551709"/>
                <a:gd name="connsiteX0" fmla="*/ 0 w 614689"/>
                <a:gd name="connsiteY0" fmla="*/ 1551709 h 1551709"/>
                <a:gd name="connsiteX1" fmla="*/ 567901 w 614689"/>
                <a:gd name="connsiteY1" fmla="*/ 756795 h 1551709"/>
                <a:gd name="connsiteX2" fmla="*/ 535709 w 614689"/>
                <a:gd name="connsiteY2" fmla="*/ 0 h 1551709"/>
                <a:gd name="connsiteX0" fmla="*/ 0 w 594423"/>
                <a:gd name="connsiteY0" fmla="*/ 1551709 h 1551709"/>
                <a:gd name="connsiteX1" fmla="*/ 567901 w 594423"/>
                <a:gd name="connsiteY1" fmla="*/ 756795 h 1551709"/>
                <a:gd name="connsiteX2" fmla="*/ 535709 w 594423"/>
                <a:gd name="connsiteY2" fmla="*/ 0 h 1551709"/>
                <a:gd name="connsiteX0" fmla="*/ -1 w 661623"/>
                <a:gd name="connsiteY0" fmla="*/ 1495679 h 1495678"/>
                <a:gd name="connsiteX1" fmla="*/ 621751 w 661623"/>
                <a:gd name="connsiteY1" fmla="*/ 756795 h 1495678"/>
                <a:gd name="connsiteX2" fmla="*/ 589559 w 661623"/>
                <a:gd name="connsiteY2" fmla="*/ 0 h 1495678"/>
                <a:gd name="connsiteX0" fmla="*/ -1 w 661623"/>
                <a:gd name="connsiteY0" fmla="*/ 1495679 h 1495680"/>
                <a:gd name="connsiteX1" fmla="*/ 621751 w 661623"/>
                <a:gd name="connsiteY1" fmla="*/ 756795 h 1495680"/>
                <a:gd name="connsiteX2" fmla="*/ 589559 w 661623"/>
                <a:gd name="connsiteY2" fmla="*/ 0 h 149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1623" h="1495680">
                  <a:moveTo>
                    <a:pt x="-1" y="1495679"/>
                  </a:moveTo>
                  <a:cubicBezTo>
                    <a:pt x="273165" y="1294580"/>
                    <a:pt x="523491" y="1006075"/>
                    <a:pt x="621751" y="756795"/>
                  </a:cubicBezTo>
                  <a:cubicBezTo>
                    <a:pt x="720011" y="507515"/>
                    <a:pt x="608032" y="146242"/>
                    <a:pt x="589559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B3D851F-50AC-48B0-A6DF-26D216B94CBE}"/>
                </a:ext>
              </a:extLst>
            </p:cNvPr>
            <p:cNvSpPr/>
            <p:nvPr/>
          </p:nvSpPr>
          <p:spPr>
            <a:xfrm flipH="1">
              <a:off x="5303184" y="3986043"/>
              <a:ext cx="275551" cy="633560"/>
            </a:xfrm>
            <a:custGeom>
              <a:avLst/>
              <a:gdLst>
                <a:gd name="connsiteX0" fmla="*/ 0 w 547017"/>
                <a:gd name="connsiteY0" fmla="*/ 1551709 h 1551709"/>
                <a:gd name="connsiteX1" fmla="*/ 471055 w 547017"/>
                <a:gd name="connsiteY1" fmla="*/ 812800 h 1551709"/>
                <a:gd name="connsiteX2" fmla="*/ 535709 w 547017"/>
                <a:gd name="connsiteY2" fmla="*/ 0 h 1551709"/>
                <a:gd name="connsiteX0" fmla="*/ 0 w 541798"/>
                <a:gd name="connsiteY0" fmla="*/ 1551709 h 1551709"/>
                <a:gd name="connsiteX1" fmla="*/ 443346 w 541798"/>
                <a:gd name="connsiteY1" fmla="*/ 895928 h 1551709"/>
                <a:gd name="connsiteX2" fmla="*/ 535709 w 541798"/>
                <a:gd name="connsiteY2" fmla="*/ 0 h 1551709"/>
                <a:gd name="connsiteX0" fmla="*/ 0 w 540904"/>
                <a:gd name="connsiteY0" fmla="*/ 1551709 h 1551709"/>
                <a:gd name="connsiteX1" fmla="*/ 443346 w 540904"/>
                <a:gd name="connsiteY1" fmla="*/ 895928 h 1551709"/>
                <a:gd name="connsiteX2" fmla="*/ 535709 w 540904"/>
                <a:gd name="connsiteY2" fmla="*/ 0 h 1551709"/>
                <a:gd name="connsiteX0" fmla="*/ 0 w 538480"/>
                <a:gd name="connsiteY0" fmla="*/ 1551709 h 1551709"/>
                <a:gd name="connsiteX1" fmla="*/ 397165 w 538480"/>
                <a:gd name="connsiteY1" fmla="*/ 895928 h 1551709"/>
                <a:gd name="connsiteX2" fmla="*/ 535709 w 538480"/>
                <a:gd name="connsiteY2" fmla="*/ 0 h 1551709"/>
                <a:gd name="connsiteX0" fmla="*/ 0 w 538480"/>
                <a:gd name="connsiteY0" fmla="*/ 1551709 h 1551709"/>
                <a:gd name="connsiteX1" fmla="*/ 397165 w 538480"/>
                <a:gd name="connsiteY1" fmla="*/ 895928 h 1551709"/>
                <a:gd name="connsiteX2" fmla="*/ 535709 w 538480"/>
                <a:gd name="connsiteY2" fmla="*/ 0 h 1551709"/>
                <a:gd name="connsiteX0" fmla="*/ 0 w 539796"/>
                <a:gd name="connsiteY0" fmla="*/ 1551709 h 1551709"/>
                <a:gd name="connsiteX1" fmla="*/ 397165 w 539796"/>
                <a:gd name="connsiteY1" fmla="*/ 895928 h 1551709"/>
                <a:gd name="connsiteX2" fmla="*/ 535709 w 539796"/>
                <a:gd name="connsiteY2" fmla="*/ 0 h 155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96" h="1551709">
                  <a:moveTo>
                    <a:pt x="0" y="1551709"/>
                  </a:moveTo>
                  <a:cubicBezTo>
                    <a:pt x="190885" y="1311563"/>
                    <a:pt x="283945" y="1221281"/>
                    <a:pt x="397165" y="895928"/>
                  </a:cubicBezTo>
                  <a:cubicBezTo>
                    <a:pt x="510385" y="570575"/>
                    <a:pt x="554182" y="146242"/>
                    <a:pt x="535709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EEB4850-DA91-40F3-8370-D547871A2265}"/>
                </a:ext>
              </a:extLst>
            </p:cNvPr>
            <p:cNvSpPr/>
            <p:nvPr/>
          </p:nvSpPr>
          <p:spPr>
            <a:xfrm>
              <a:off x="5112780" y="5329810"/>
              <a:ext cx="494359" cy="327650"/>
            </a:xfrm>
            <a:custGeom>
              <a:avLst/>
              <a:gdLst>
                <a:gd name="connsiteX0" fmla="*/ 0 w 547017"/>
                <a:gd name="connsiteY0" fmla="*/ 1551709 h 1551709"/>
                <a:gd name="connsiteX1" fmla="*/ 471055 w 547017"/>
                <a:gd name="connsiteY1" fmla="*/ 812800 h 1551709"/>
                <a:gd name="connsiteX2" fmla="*/ 535709 w 547017"/>
                <a:gd name="connsiteY2" fmla="*/ 0 h 1551709"/>
                <a:gd name="connsiteX0" fmla="*/ 0 w 541798"/>
                <a:gd name="connsiteY0" fmla="*/ 1551709 h 1551709"/>
                <a:gd name="connsiteX1" fmla="*/ 443346 w 541798"/>
                <a:gd name="connsiteY1" fmla="*/ 895928 h 1551709"/>
                <a:gd name="connsiteX2" fmla="*/ 535709 w 541798"/>
                <a:gd name="connsiteY2" fmla="*/ 0 h 1551709"/>
                <a:gd name="connsiteX0" fmla="*/ 0 w 540904"/>
                <a:gd name="connsiteY0" fmla="*/ 1551709 h 1551709"/>
                <a:gd name="connsiteX1" fmla="*/ 443346 w 540904"/>
                <a:gd name="connsiteY1" fmla="*/ 895928 h 1551709"/>
                <a:gd name="connsiteX2" fmla="*/ 535709 w 540904"/>
                <a:gd name="connsiteY2" fmla="*/ 0 h 1551709"/>
                <a:gd name="connsiteX0" fmla="*/ 0 w 538480"/>
                <a:gd name="connsiteY0" fmla="*/ 1551709 h 1551709"/>
                <a:gd name="connsiteX1" fmla="*/ 397165 w 538480"/>
                <a:gd name="connsiteY1" fmla="*/ 895928 h 1551709"/>
                <a:gd name="connsiteX2" fmla="*/ 535709 w 538480"/>
                <a:gd name="connsiteY2" fmla="*/ 0 h 1551709"/>
                <a:gd name="connsiteX0" fmla="*/ 0 w 1455012"/>
                <a:gd name="connsiteY0" fmla="*/ 1478513 h 1478513"/>
                <a:gd name="connsiteX1" fmla="*/ 1313697 w 1455012"/>
                <a:gd name="connsiteY1" fmla="*/ 895928 h 1478513"/>
                <a:gd name="connsiteX2" fmla="*/ 1452241 w 1455012"/>
                <a:gd name="connsiteY2" fmla="*/ 0 h 1478513"/>
                <a:gd name="connsiteX0" fmla="*/ 0 w 1455012"/>
                <a:gd name="connsiteY0" fmla="*/ 1478513 h 1478513"/>
                <a:gd name="connsiteX1" fmla="*/ 1313697 w 1455012"/>
                <a:gd name="connsiteY1" fmla="*/ 895928 h 1478513"/>
                <a:gd name="connsiteX2" fmla="*/ 1452241 w 1455012"/>
                <a:gd name="connsiteY2" fmla="*/ 0 h 1478513"/>
                <a:gd name="connsiteX0" fmla="*/ 0 w 1293271"/>
                <a:gd name="connsiteY0" fmla="*/ 1551709 h 1551709"/>
                <a:gd name="connsiteX1" fmla="*/ 1151956 w 1293271"/>
                <a:gd name="connsiteY1" fmla="*/ 895928 h 1551709"/>
                <a:gd name="connsiteX2" fmla="*/ 1290500 w 1293271"/>
                <a:gd name="connsiteY2" fmla="*/ 0 h 1551709"/>
                <a:gd name="connsiteX0" fmla="*/ 0 w 700221"/>
                <a:gd name="connsiteY0" fmla="*/ 1698100 h 1698100"/>
                <a:gd name="connsiteX1" fmla="*/ 558906 w 700221"/>
                <a:gd name="connsiteY1" fmla="*/ 895928 h 1698100"/>
                <a:gd name="connsiteX2" fmla="*/ 697450 w 700221"/>
                <a:gd name="connsiteY2" fmla="*/ 0 h 1698100"/>
                <a:gd name="connsiteX0" fmla="*/ 0 w 1401099"/>
                <a:gd name="connsiteY0" fmla="*/ 1185731 h 1185731"/>
                <a:gd name="connsiteX1" fmla="*/ 1259784 w 1401099"/>
                <a:gd name="connsiteY1" fmla="*/ 895928 h 1185731"/>
                <a:gd name="connsiteX2" fmla="*/ 1398328 w 1401099"/>
                <a:gd name="connsiteY2" fmla="*/ 0 h 1185731"/>
                <a:gd name="connsiteX0" fmla="*/ 0 w 1401099"/>
                <a:gd name="connsiteY0" fmla="*/ 1185731 h 1211152"/>
                <a:gd name="connsiteX1" fmla="*/ 1259784 w 1401099"/>
                <a:gd name="connsiteY1" fmla="*/ 895928 h 1211152"/>
                <a:gd name="connsiteX2" fmla="*/ 1398328 w 1401099"/>
                <a:gd name="connsiteY2" fmla="*/ 0 h 1211152"/>
                <a:gd name="connsiteX0" fmla="*/ 0 w 1401099"/>
                <a:gd name="connsiteY0" fmla="*/ 1258927 h 1278607"/>
                <a:gd name="connsiteX1" fmla="*/ 1259784 w 1401099"/>
                <a:gd name="connsiteY1" fmla="*/ 895928 h 1278607"/>
                <a:gd name="connsiteX2" fmla="*/ 1398328 w 1401099"/>
                <a:gd name="connsiteY2" fmla="*/ 0 h 1278607"/>
                <a:gd name="connsiteX0" fmla="*/ 0 w 1401099"/>
                <a:gd name="connsiteY0" fmla="*/ 1258927 h 1258927"/>
                <a:gd name="connsiteX1" fmla="*/ 1259784 w 1401099"/>
                <a:gd name="connsiteY1" fmla="*/ 895928 h 1258927"/>
                <a:gd name="connsiteX2" fmla="*/ 1398328 w 1401099"/>
                <a:gd name="connsiteY2" fmla="*/ 0 h 1258927"/>
                <a:gd name="connsiteX0" fmla="*/ 0 w 1398948"/>
                <a:gd name="connsiteY0" fmla="*/ 1258927 h 1258927"/>
                <a:gd name="connsiteX1" fmla="*/ 936301 w 1398948"/>
                <a:gd name="connsiteY1" fmla="*/ 1042318 h 1258927"/>
                <a:gd name="connsiteX2" fmla="*/ 1398328 w 1398948"/>
                <a:gd name="connsiteY2" fmla="*/ 0 h 1258927"/>
                <a:gd name="connsiteX0" fmla="*/ 0 w 1398846"/>
                <a:gd name="connsiteY0" fmla="*/ 1258927 h 1258927"/>
                <a:gd name="connsiteX1" fmla="*/ 855430 w 1398846"/>
                <a:gd name="connsiteY1" fmla="*/ 969122 h 1258927"/>
                <a:gd name="connsiteX2" fmla="*/ 1398328 w 1398846"/>
                <a:gd name="connsiteY2" fmla="*/ 0 h 1258927"/>
                <a:gd name="connsiteX0" fmla="*/ 0 w 1398846"/>
                <a:gd name="connsiteY0" fmla="*/ 1258927 h 1258927"/>
                <a:gd name="connsiteX1" fmla="*/ 855430 w 1398846"/>
                <a:gd name="connsiteY1" fmla="*/ 969122 h 1258927"/>
                <a:gd name="connsiteX2" fmla="*/ 1398328 w 1398846"/>
                <a:gd name="connsiteY2" fmla="*/ 0 h 1258927"/>
                <a:gd name="connsiteX0" fmla="*/ 0 w 1398846"/>
                <a:gd name="connsiteY0" fmla="*/ 1258927 h 1258927"/>
                <a:gd name="connsiteX1" fmla="*/ 855430 w 1398846"/>
                <a:gd name="connsiteY1" fmla="*/ 969122 h 1258927"/>
                <a:gd name="connsiteX2" fmla="*/ 1398328 w 1398846"/>
                <a:gd name="connsiteY2" fmla="*/ 0 h 1258927"/>
                <a:gd name="connsiteX0" fmla="*/ 0 w 1399092"/>
                <a:gd name="connsiteY0" fmla="*/ 1258927 h 1258927"/>
                <a:gd name="connsiteX1" fmla="*/ 855430 w 1399092"/>
                <a:gd name="connsiteY1" fmla="*/ 969122 h 1258927"/>
                <a:gd name="connsiteX2" fmla="*/ 1398328 w 1399092"/>
                <a:gd name="connsiteY2" fmla="*/ 0 h 125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092" h="1258927">
                  <a:moveTo>
                    <a:pt x="0" y="1258927"/>
                  </a:moveTo>
                  <a:cubicBezTo>
                    <a:pt x="487411" y="1238367"/>
                    <a:pt x="613639" y="1190795"/>
                    <a:pt x="855430" y="969122"/>
                  </a:cubicBezTo>
                  <a:cubicBezTo>
                    <a:pt x="1097221" y="747449"/>
                    <a:pt x="1416801" y="146242"/>
                    <a:pt x="1398328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D9E376F-E647-49C5-A870-7BD17288628C}"/>
                </a:ext>
              </a:extLst>
            </p:cNvPr>
            <p:cNvSpPr txBox="1"/>
            <p:nvPr/>
          </p:nvSpPr>
          <p:spPr>
            <a:xfrm flipV="1">
              <a:off x="3774025" y="5448256"/>
              <a:ext cx="12586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Stimulus</a:t>
              </a:r>
            </a:p>
          </p:txBody>
        </p:sp>
      </p:grpSp>
      <p:sp>
        <p:nvSpPr>
          <p:cNvPr id="107" name="Title 1">
            <a:extLst>
              <a:ext uri="{FF2B5EF4-FFF2-40B4-BE49-F238E27FC236}">
                <a16:creationId xmlns:a16="http://schemas.microsoft.com/office/drawing/2014/main" id="{1D3CBA79-FBDF-4014-9886-64005AFE1E13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Computational Model of the Brain</a:t>
            </a:r>
          </a:p>
        </p:txBody>
      </p:sp>
    </p:spTree>
    <p:extLst>
      <p:ext uri="{BB962C8B-B14F-4D97-AF65-F5344CB8AC3E}">
        <p14:creationId xmlns:p14="http://schemas.microsoft.com/office/powerpoint/2010/main" val="232481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AE0D3-77E3-4DD5-96A4-FC8F2751C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3AFE4A77-DE8B-41ED-83B2-E790B77CD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8503" y="1255808"/>
                <a:ext cx="4282310" cy="4235261"/>
              </a:xfrm>
            </p:spPr>
            <p:txBody>
              <a:bodyPr>
                <a:noAutofit/>
              </a:bodyPr>
              <a:lstStyle/>
              <a:p>
                <a:r>
                  <a:rPr lang="en-US" sz="2500" dirty="0"/>
                  <a:t>“Brain areas”</a:t>
                </a:r>
              </a:p>
              <a:p>
                <a:r>
                  <a:rPr lang="en-US" sz="2500" dirty="0"/>
                  <a:t>Feedback communication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is the transmission on the edge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br>
                  <a:rPr lang="en-US" sz="2400" dirty="0"/>
                </a:b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) = 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 …</m:t>
                        </m:r>
                      </m:e>
                    </m:d>
                  </m:oMath>
                </a14:m>
                <a:endParaRPr lang="en-US" sz="2500" dirty="0"/>
              </a:p>
              <a:p>
                <a:r>
                  <a:rPr lang="en-US" sz="2500" dirty="0"/>
                  <a:t>Transmissions on edges are measured </a:t>
                </a:r>
              </a:p>
              <a:p>
                <a:r>
                  <a:rPr lang="en-US" sz="2500" dirty="0"/>
                  <a:t>Message (a.k.a. stimulus) arrives at </a:t>
                </a:r>
                <a:r>
                  <a:rPr lang="en-US" sz="2500" i="1" dirty="0"/>
                  <a:t>and only at</a:t>
                </a:r>
                <a:r>
                  <a:rPr lang="en-US" sz="2500" dirty="0"/>
                  <a:t> </a:t>
                </a:r>
                <a14:m>
                  <m:oMath xmlns:m="http://schemas.openxmlformats.org/officeDocument/2006/math">
                    <m:r>
                      <a:rPr lang="en-US" sz="25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5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500" dirty="0"/>
              </a:p>
            </p:txBody>
          </p:sp>
        </mc:Choice>
        <mc:Fallback xmlns=""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3AFE4A77-DE8B-41ED-83B2-E790B77CD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8503" y="1255808"/>
                <a:ext cx="4282310" cy="4235261"/>
              </a:xfrm>
              <a:blipFill>
                <a:blip r:embed="rId2"/>
                <a:stretch>
                  <a:fillRect l="-1991" t="-1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2E0C3992-3F7C-4F2E-B375-40881140FDD1}"/>
              </a:ext>
            </a:extLst>
          </p:cNvPr>
          <p:cNvSpPr txBox="1"/>
          <p:nvPr/>
        </p:nvSpPr>
        <p:spPr>
          <a:xfrm>
            <a:off x="518282" y="5310094"/>
            <a:ext cx="4333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(Thompson, 1980: VLSI)</a:t>
            </a:r>
            <a:br>
              <a:rPr lang="en-US" i="1" dirty="0"/>
            </a:br>
            <a:r>
              <a:rPr lang="en-US" i="1" dirty="0"/>
              <a:t>(</a:t>
            </a:r>
            <a:r>
              <a:rPr lang="en-US" i="1" dirty="0" err="1"/>
              <a:t>Ahlswede</a:t>
            </a:r>
            <a:r>
              <a:rPr lang="en-US" i="1" dirty="0"/>
              <a:t> et al., 2000: Network Info Theory)</a:t>
            </a:r>
            <a:br>
              <a:rPr lang="en-US" i="1" dirty="0"/>
            </a:br>
            <a:r>
              <a:rPr lang="en-US" i="1" dirty="0"/>
              <a:t>(Peters et al., 2016: Causality)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B7C290B-7EF7-4EC3-93C6-3057419AAD38}"/>
              </a:ext>
            </a:extLst>
          </p:cNvPr>
          <p:cNvGrpSpPr/>
          <p:nvPr/>
        </p:nvGrpSpPr>
        <p:grpSpPr>
          <a:xfrm>
            <a:off x="4984750" y="1165649"/>
            <a:ext cx="7236394" cy="4130258"/>
            <a:chOff x="4984750" y="1242650"/>
            <a:chExt cx="7236394" cy="41302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74E8A14E-27F8-4F72-A7C8-E4E723FECA38}"/>
                    </a:ext>
                  </a:extLst>
                </p:cNvPr>
                <p:cNvSpPr/>
                <p:nvPr/>
              </p:nvSpPr>
              <p:spPr>
                <a:xfrm>
                  <a:off x="5967995" y="1793100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FAD9D4C0-0D17-4216-A486-479469B576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995" y="1793100"/>
                  <a:ext cx="675476" cy="694177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E1FEF6E6-B7E3-48A0-8846-440FEEE13B81}"/>
                    </a:ext>
                  </a:extLst>
                </p:cNvPr>
                <p:cNvSpPr/>
                <p:nvPr/>
              </p:nvSpPr>
              <p:spPr>
                <a:xfrm>
                  <a:off x="8020828" y="1793100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3DACCFB6-8B74-4BC0-A330-CECBAE3392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0828" y="1793100"/>
                  <a:ext cx="675476" cy="694177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37DDACED-181E-435E-978D-4E35925709D9}"/>
                    </a:ext>
                  </a:extLst>
                </p:cNvPr>
                <p:cNvSpPr/>
                <p:nvPr/>
              </p:nvSpPr>
              <p:spPr>
                <a:xfrm>
                  <a:off x="10073660" y="1793100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0D140131-AE0D-4EB4-8BC4-E3AB8B3E81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3660" y="1793100"/>
                  <a:ext cx="675476" cy="694177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22536C53-4B1B-4D35-AF0C-BA109D5C8501}"/>
                    </a:ext>
                  </a:extLst>
                </p:cNvPr>
                <p:cNvSpPr/>
                <p:nvPr/>
              </p:nvSpPr>
              <p:spPr>
                <a:xfrm>
                  <a:off x="5967995" y="3235915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158DB358-60A2-4971-BE35-C76173C703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995" y="3235915"/>
                  <a:ext cx="675476" cy="694177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D5FBE7E9-7BAA-4F9E-8E04-12542CCF6993}"/>
                    </a:ext>
                  </a:extLst>
                </p:cNvPr>
                <p:cNvSpPr/>
                <p:nvPr/>
              </p:nvSpPr>
              <p:spPr>
                <a:xfrm>
                  <a:off x="8020828" y="3235915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4549589-944D-4039-9F5F-234D115F25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0828" y="3235915"/>
                  <a:ext cx="675476" cy="694177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92E32A67-1A78-4DA2-A098-C83A4DDAD023}"/>
                    </a:ext>
                  </a:extLst>
                </p:cNvPr>
                <p:cNvSpPr/>
                <p:nvPr/>
              </p:nvSpPr>
              <p:spPr>
                <a:xfrm>
                  <a:off x="10073660" y="3235915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3DF3BD46-58AC-46C7-87F2-449D3BCC23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3660" y="3235915"/>
                  <a:ext cx="675476" cy="694177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5B3E7F5-F840-4453-A8E4-23C820E3ACB2}"/>
                </a:ext>
              </a:extLst>
            </p:cNvPr>
            <p:cNvCxnSpPr>
              <a:stCxn id="62" idx="6"/>
              <a:endCxn id="64" idx="2"/>
            </p:cNvCxnSpPr>
            <p:nvPr/>
          </p:nvCxnSpPr>
          <p:spPr>
            <a:xfrm>
              <a:off x="6643471" y="2140189"/>
              <a:ext cx="137735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0C86F59C-A86D-40DC-BA52-5869634D51D4}"/>
                </a:ext>
              </a:extLst>
            </p:cNvPr>
            <p:cNvCxnSpPr>
              <a:cxnSpLocks/>
              <a:stCxn id="110" idx="7"/>
              <a:endCxn id="64" idx="3"/>
            </p:cNvCxnSpPr>
            <p:nvPr/>
          </p:nvCxnSpPr>
          <p:spPr>
            <a:xfrm flipV="1">
              <a:off x="6544550" y="2385617"/>
              <a:ext cx="1575199" cy="23947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BD97B3B2-CC9E-422C-8638-398E97B14454}"/>
                </a:ext>
              </a:extLst>
            </p:cNvPr>
            <p:cNvCxnSpPr>
              <a:endCxn id="62" idx="2"/>
            </p:cNvCxnSpPr>
            <p:nvPr/>
          </p:nvCxnSpPr>
          <p:spPr>
            <a:xfrm>
              <a:off x="5554129" y="2140189"/>
              <a:ext cx="413866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31CFA1F9-8901-48D0-B4CE-7CFBA65248D8}"/>
                </a:ext>
              </a:extLst>
            </p:cNvPr>
            <p:cNvCxnSpPr/>
            <p:nvPr/>
          </p:nvCxnSpPr>
          <p:spPr>
            <a:xfrm>
              <a:off x="10749136" y="5028629"/>
              <a:ext cx="420247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4B16DD60-CCDE-43C4-BCDF-642266DD5CE4}"/>
                    </a:ext>
                  </a:extLst>
                </p:cNvPr>
                <p:cNvSpPr txBox="1"/>
                <p:nvPr/>
              </p:nvSpPr>
              <p:spPr>
                <a:xfrm>
                  <a:off x="4984750" y="1878578"/>
                  <a:ext cx="58137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m:oMathPara>
                  </a14:m>
                  <a:endParaRPr lang="en-US" sz="28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7AD3863-8300-42D1-84AD-D0E8DA2EA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4750" y="1878578"/>
                  <a:ext cx="581378" cy="52322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E9A983EF-55BE-4C43-A532-0BF5CF9E6446}"/>
                    </a:ext>
                  </a:extLst>
                </p:cNvPr>
                <p:cNvSpPr txBox="1"/>
                <p:nvPr/>
              </p:nvSpPr>
              <p:spPr>
                <a:xfrm>
                  <a:off x="11133923" y="4764209"/>
                  <a:ext cx="10872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83C2DFF-7DAC-4C8B-90BF-485E164671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3923" y="4764209"/>
                  <a:ext cx="1087221" cy="5232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150E9839-D401-4811-852C-9C71CFAB9639}"/>
                    </a:ext>
                  </a:extLst>
                </p:cNvPr>
                <p:cNvSpPr/>
                <p:nvPr/>
              </p:nvSpPr>
              <p:spPr>
                <a:xfrm>
                  <a:off x="5967995" y="4678731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2907B962-B0EC-418E-B69C-1D3ABC9ED2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995" y="4678731"/>
                  <a:ext cx="675476" cy="694177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2C9DAD07-1EF9-4B7F-A0FF-7A8D2D62E1BE}"/>
                    </a:ext>
                  </a:extLst>
                </p:cNvPr>
                <p:cNvSpPr/>
                <p:nvPr/>
              </p:nvSpPr>
              <p:spPr>
                <a:xfrm>
                  <a:off x="8020828" y="4678731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4B41A507-ED1E-4D87-B43A-724A4088A1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0828" y="4678731"/>
                  <a:ext cx="675476" cy="694177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969E2A6E-D9E8-4B06-B4DB-421486289201}"/>
                    </a:ext>
                  </a:extLst>
                </p:cNvPr>
                <p:cNvSpPr/>
                <p:nvPr/>
              </p:nvSpPr>
              <p:spPr>
                <a:xfrm>
                  <a:off x="10073660" y="4678731"/>
                  <a:ext cx="675476" cy="694177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425EC3D3-6B69-48BD-8CC1-F8428EF44F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3660" y="4678731"/>
                  <a:ext cx="675476" cy="694177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2B5E23BC-818C-4F58-BA15-1A6BA885C6B8}"/>
                </a:ext>
              </a:extLst>
            </p:cNvPr>
            <p:cNvCxnSpPr>
              <a:cxnSpLocks/>
              <a:stCxn id="110" idx="6"/>
              <a:endCxn id="111" idx="2"/>
            </p:cNvCxnSpPr>
            <p:nvPr/>
          </p:nvCxnSpPr>
          <p:spPr>
            <a:xfrm>
              <a:off x="6643471" y="5025820"/>
              <a:ext cx="137735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4DEF083E-31E8-45A3-A723-A63268DF5AE1}"/>
                    </a:ext>
                  </a:extLst>
                </p:cNvPr>
                <p:cNvSpPr txBox="1"/>
                <p:nvPr/>
              </p:nvSpPr>
              <p:spPr>
                <a:xfrm>
                  <a:off x="6766405" y="1871728"/>
                  <a:ext cx="1011775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6C65510-7DC5-41E0-96F0-B84C77E99C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405" y="1871728"/>
                  <a:ext cx="1011775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15BCF7D0-5C01-4DE0-ABA3-EE281ABF5CD2}"/>
                </a:ext>
              </a:extLst>
            </p:cNvPr>
            <p:cNvCxnSpPr>
              <a:cxnSpLocks/>
              <a:endCxn id="67" idx="3"/>
            </p:cNvCxnSpPr>
            <p:nvPr/>
          </p:nvCxnSpPr>
          <p:spPr>
            <a:xfrm flipV="1">
              <a:off x="6643471" y="3828432"/>
              <a:ext cx="1476278" cy="10393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DF195EA5-D2FA-4DA8-81EE-61C708A2E833}"/>
                </a:ext>
              </a:extLst>
            </p:cNvPr>
            <p:cNvCxnSpPr>
              <a:cxnSpLocks/>
              <a:stCxn id="66" idx="6"/>
              <a:endCxn id="67" idx="2"/>
            </p:cNvCxnSpPr>
            <p:nvPr/>
          </p:nvCxnSpPr>
          <p:spPr>
            <a:xfrm>
              <a:off x="6643471" y="3583004"/>
              <a:ext cx="137735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A5009AA7-E951-456E-811E-53D7F53CB5B4}"/>
                </a:ext>
              </a:extLst>
            </p:cNvPr>
            <p:cNvCxnSpPr>
              <a:cxnSpLocks/>
              <a:stCxn id="66" idx="7"/>
            </p:cNvCxnSpPr>
            <p:nvPr/>
          </p:nvCxnSpPr>
          <p:spPr>
            <a:xfrm flipV="1">
              <a:off x="6544550" y="2298189"/>
              <a:ext cx="1476277" cy="10393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1391C0BD-3C55-4B1A-B3FA-DE109D367E4C}"/>
                </a:ext>
              </a:extLst>
            </p:cNvPr>
            <p:cNvCxnSpPr>
              <a:cxnSpLocks/>
              <a:stCxn id="66" idx="5"/>
            </p:cNvCxnSpPr>
            <p:nvPr/>
          </p:nvCxnSpPr>
          <p:spPr>
            <a:xfrm>
              <a:off x="6544550" y="3828432"/>
              <a:ext cx="1476277" cy="10290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A0254250-93EE-49B2-A57A-4AD97646DCC1}"/>
                </a:ext>
              </a:extLst>
            </p:cNvPr>
            <p:cNvCxnSpPr>
              <a:cxnSpLocks/>
              <a:stCxn id="62" idx="5"/>
              <a:endCxn id="111" idx="1"/>
            </p:cNvCxnSpPr>
            <p:nvPr/>
          </p:nvCxnSpPr>
          <p:spPr>
            <a:xfrm>
              <a:off x="6544550" y="2385617"/>
              <a:ext cx="1575199" cy="23947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09863DD9-C591-4948-8521-EB17FD8EA528}"/>
                </a:ext>
              </a:extLst>
            </p:cNvPr>
            <p:cNvCxnSpPr>
              <a:cxnSpLocks/>
              <a:stCxn id="64" idx="6"/>
              <a:endCxn id="65" idx="2"/>
            </p:cNvCxnSpPr>
            <p:nvPr/>
          </p:nvCxnSpPr>
          <p:spPr>
            <a:xfrm>
              <a:off x="8696304" y="2140189"/>
              <a:ext cx="137735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17C1F8D4-96FA-4656-977D-3242519E885A}"/>
                </a:ext>
              </a:extLst>
            </p:cNvPr>
            <p:cNvCxnSpPr>
              <a:cxnSpLocks/>
              <a:stCxn id="67" idx="6"/>
              <a:endCxn id="103" idx="2"/>
            </p:cNvCxnSpPr>
            <p:nvPr/>
          </p:nvCxnSpPr>
          <p:spPr>
            <a:xfrm>
              <a:off x="8696304" y="3583004"/>
              <a:ext cx="137735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E23B8DFF-8C80-4242-A347-6759F6BF6EB0}"/>
                </a:ext>
              </a:extLst>
            </p:cNvPr>
            <p:cNvCxnSpPr>
              <a:cxnSpLocks/>
              <a:stCxn id="111" idx="6"/>
              <a:endCxn id="112" idx="2"/>
            </p:cNvCxnSpPr>
            <p:nvPr/>
          </p:nvCxnSpPr>
          <p:spPr>
            <a:xfrm>
              <a:off x="8696304" y="5025820"/>
              <a:ext cx="137735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9F4C913C-E870-455E-B4EB-4446F6CFC8A2}"/>
                </a:ext>
              </a:extLst>
            </p:cNvPr>
            <p:cNvCxnSpPr>
              <a:cxnSpLocks/>
              <a:stCxn id="64" idx="5"/>
              <a:endCxn id="112" idx="1"/>
            </p:cNvCxnSpPr>
            <p:nvPr/>
          </p:nvCxnSpPr>
          <p:spPr>
            <a:xfrm>
              <a:off x="8597383" y="2385617"/>
              <a:ext cx="1575198" cy="23947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91C3E39E-DD64-4866-A438-16B002DD75CE}"/>
                </a:ext>
              </a:extLst>
            </p:cNvPr>
            <p:cNvCxnSpPr>
              <a:cxnSpLocks/>
              <a:stCxn id="111" idx="7"/>
              <a:endCxn id="65" idx="3"/>
            </p:cNvCxnSpPr>
            <p:nvPr/>
          </p:nvCxnSpPr>
          <p:spPr>
            <a:xfrm flipV="1">
              <a:off x="8597383" y="2385617"/>
              <a:ext cx="1575198" cy="23947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4C4DBF2A-C6C5-429F-9E44-422521EFB753}"/>
                </a:ext>
              </a:extLst>
            </p:cNvPr>
            <p:cNvCxnSpPr>
              <a:cxnSpLocks/>
              <a:stCxn id="67" idx="5"/>
            </p:cNvCxnSpPr>
            <p:nvPr/>
          </p:nvCxnSpPr>
          <p:spPr>
            <a:xfrm>
              <a:off x="8597383" y="3828432"/>
              <a:ext cx="1476277" cy="102815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E7E9D8B9-F2A7-43A4-9CA2-499D0F2F64AD}"/>
                </a:ext>
              </a:extLst>
            </p:cNvPr>
            <p:cNvCxnSpPr>
              <a:cxnSpLocks/>
              <a:stCxn id="67" idx="7"/>
            </p:cNvCxnSpPr>
            <p:nvPr/>
          </p:nvCxnSpPr>
          <p:spPr>
            <a:xfrm flipV="1">
              <a:off x="8597383" y="2298189"/>
              <a:ext cx="1476277" cy="10393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88C95C4C-7492-4143-82B4-7EE42A8D4135}"/>
                </a:ext>
              </a:extLst>
            </p:cNvPr>
            <p:cNvCxnSpPr>
              <a:cxnSpLocks/>
              <a:endCxn id="103" idx="3"/>
            </p:cNvCxnSpPr>
            <p:nvPr/>
          </p:nvCxnSpPr>
          <p:spPr>
            <a:xfrm flipV="1">
              <a:off x="8696304" y="3828432"/>
              <a:ext cx="1476277" cy="10393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8C67811F-FE43-497A-A40E-F802FC163247}"/>
                </a:ext>
              </a:extLst>
            </p:cNvPr>
            <p:cNvCxnSpPr>
              <a:cxnSpLocks/>
              <a:endCxn id="103" idx="1"/>
            </p:cNvCxnSpPr>
            <p:nvPr/>
          </p:nvCxnSpPr>
          <p:spPr>
            <a:xfrm>
              <a:off x="8696304" y="2298189"/>
              <a:ext cx="1476277" cy="10393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EB70779D-0E98-4AB9-8580-AF135EA89192}"/>
                    </a:ext>
                  </a:extLst>
                </p:cNvPr>
                <p:cNvSpPr txBox="1"/>
                <p:nvPr/>
              </p:nvSpPr>
              <p:spPr>
                <a:xfrm>
                  <a:off x="8843460" y="1859916"/>
                  <a:ext cx="96545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A1AE345-F3E7-4536-9896-408FAE1BF8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3460" y="1859916"/>
                  <a:ext cx="965459" cy="52322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4242024-DB02-40FB-9E73-7FF4B8CB2E59}"/>
                </a:ext>
              </a:extLst>
            </p:cNvPr>
            <p:cNvCxnSpPr>
              <a:cxnSpLocks/>
              <a:endCxn id="67" idx="1"/>
            </p:cNvCxnSpPr>
            <p:nvPr/>
          </p:nvCxnSpPr>
          <p:spPr>
            <a:xfrm>
              <a:off x="6643471" y="2287901"/>
              <a:ext cx="1476278" cy="1049674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01FA3D53-D349-4577-8F4D-21E6A374AE5C}"/>
                    </a:ext>
                  </a:extLst>
                </p:cNvPr>
                <p:cNvSpPr txBox="1"/>
                <p:nvPr/>
              </p:nvSpPr>
              <p:spPr>
                <a:xfrm>
                  <a:off x="5782352" y="1242650"/>
                  <a:ext cx="108228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0196F99-6C16-4FD0-900A-89D3393E6D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2352" y="1242650"/>
                  <a:ext cx="1082284" cy="52322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41313B47-C5E8-4C3E-A9DD-ED9846091BF6}"/>
                    </a:ext>
                  </a:extLst>
                </p:cNvPr>
                <p:cNvSpPr txBox="1"/>
                <p:nvPr/>
              </p:nvSpPr>
              <p:spPr>
                <a:xfrm>
                  <a:off x="7817424" y="1257696"/>
                  <a:ext cx="108228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19A025B-9802-4C2E-A242-55FBACBB0D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7424" y="1257696"/>
                  <a:ext cx="1082284" cy="52322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DCC08CD2-DAE9-4ECF-94FD-5EC1E22540D2}"/>
                    </a:ext>
                  </a:extLst>
                </p:cNvPr>
                <p:cNvSpPr txBox="1"/>
                <p:nvPr/>
              </p:nvSpPr>
              <p:spPr>
                <a:xfrm>
                  <a:off x="9870256" y="1277103"/>
                  <a:ext cx="108228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97C6497-5231-477D-BEE9-BAEC235777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0256" y="1277103"/>
                  <a:ext cx="1082284" cy="52322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86510803-067E-48ED-A24E-0666F4524999}"/>
              </a:ext>
            </a:extLst>
          </p:cNvPr>
          <p:cNvSpPr/>
          <p:nvPr/>
        </p:nvSpPr>
        <p:spPr>
          <a:xfrm>
            <a:off x="5507713" y="5546007"/>
            <a:ext cx="6089026" cy="745034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Ins="228600" rtlCol="0" anchor="ctr"/>
          <a:lstStyle/>
          <a:p>
            <a:pPr algn="ctr"/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</a:rPr>
              <a:t>Goal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: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Define info flow + track info path</a:t>
            </a:r>
            <a:endParaRPr lang="en-US" sz="24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DD0F5D66-215A-4C8A-A497-F8C92A3FCE89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Computational Model of the Brain</a:t>
            </a:r>
          </a:p>
        </p:txBody>
      </p:sp>
    </p:spTree>
    <p:extLst>
      <p:ext uri="{BB962C8B-B14F-4D97-AF65-F5344CB8AC3E}">
        <p14:creationId xmlns:p14="http://schemas.microsoft.com/office/powerpoint/2010/main" val="3712714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DD098-395E-445D-8FC1-184FA04A5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186" y="3181184"/>
            <a:ext cx="5934356" cy="3480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9D20BF-B45F-4DEF-850C-8E2D48A7D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186" y="3181184"/>
            <a:ext cx="5934356" cy="3480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7601FFC-0C5B-46B2-AC77-1524E90113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8387" y="4613040"/>
                <a:ext cx="3456520" cy="45267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charset="0"/>
                        </a:rPr>
                        <m:t>i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charset="0"/>
                        </a:rPr>
                        <m:t>d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Ber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(1/2)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7601FFC-0C5B-46B2-AC77-1524E9011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387" y="4613040"/>
                <a:ext cx="3456520" cy="452673"/>
              </a:xfrm>
              <a:prstGeom prst="rect">
                <a:avLst/>
              </a:prstGeom>
              <a:blipFill>
                <a:blip r:embed="rId4"/>
                <a:stretch>
                  <a:fillRect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1D246BA-5DAD-437E-9AD5-07035F423A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8387" y="5271045"/>
                <a:ext cx="3456520" cy="45267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⊕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xor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𝑍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1D246BA-5DAD-437E-9AD5-07035F423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387" y="5271045"/>
                <a:ext cx="3456520" cy="452673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E7156C7-1598-43C5-AE3B-CE60B2DC915B}"/>
                  </a:ext>
                </a:extLst>
              </p:cNvPr>
              <p:cNvSpPr txBox="1"/>
              <p:nvPr/>
            </p:nvSpPr>
            <p:spPr>
              <a:xfrm>
                <a:off x="1495930" y="5929050"/>
                <a:ext cx="29014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E7156C7-1598-43C5-AE3B-CE60B2DC9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30" y="5929050"/>
                <a:ext cx="290143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74B15F2A-214A-42C7-BBAD-F86BC9D5EF0B}"/>
              </a:ext>
            </a:extLst>
          </p:cNvPr>
          <p:cNvSpPr/>
          <p:nvPr/>
        </p:nvSpPr>
        <p:spPr>
          <a:xfrm>
            <a:off x="9252487" y="4042318"/>
            <a:ext cx="946005" cy="363070"/>
          </a:xfrm>
          <a:prstGeom prst="round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7">
            <a:extLst>
              <a:ext uri="{FF2B5EF4-FFF2-40B4-BE49-F238E27FC236}">
                <a16:creationId xmlns:a16="http://schemas.microsoft.com/office/drawing/2014/main" id="{A7DEB267-3045-42E7-A749-17BA830B580A}"/>
              </a:ext>
            </a:extLst>
          </p:cNvPr>
          <p:cNvSpPr/>
          <p:nvPr/>
        </p:nvSpPr>
        <p:spPr>
          <a:xfrm>
            <a:off x="5790086" y="3363989"/>
            <a:ext cx="466165" cy="363070"/>
          </a:xfrm>
          <a:prstGeom prst="roundRect">
            <a:avLst/>
          </a:prstGeom>
          <a:solidFill>
            <a:schemeClr val="accent6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27E30584-9779-4BDF-9471-0FE05C882332}"/>
              </a:ext>
            </a:extLst>
          </p:cNvPr>
          <p:cNvSpPr/>
          <p:nvPr/>
        </p:nvSpPr>
        <p:spPr>
          <a:xfrm>
            <a:off x="11353527" y="4729658"/>
            <a:ext cx="466165" cy="363070"/>
          </a:xfrm>
          <a:prstGeom prst="roundRect">
            <a:avLst/>
          </a:prstGeom>
          <a:solidFill>
            <a:schemeClr val="accent6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17">
            <a:extLst>
              <a:ext uri="{FF2B5EF4-FFF2-40B4-BE49-F238E27FC236}">
                <a16:creationId xmlns:a16="http://schemas.microsoft.com/office/drawing/2014/main" id="{8ABA30AF-9B91-4A00-93EF-55AD2251E3DC}"/>
              </a:ext>
            </a:extLst>
          </p:cNvPr>
          <p:cNvSpPr/>
          <p:nvPr/>
        </p:nvSpPr>
        <p:spPr>
          <a:xfrm>
            <a:off x="7657827" y="3363989"/>
            <a:ext cx="466165" cy="363070"/>
          </a:xfrm>
          <a:prstGeom prst="roundRect">
            <a:avLst/>
          </a:prstGeom>
          <a:solidFill>
            <a:schemeClr val="accent6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17">
            <a:extLst>
              <a:ext uri="{FF2B5EF4-FFF2-40B4-BE49-F238E27FC236}">
                <a16:creationId xmlns:a16="http://schemas.microsoft.com/office/drawing/2014/main" id="{E119F99F-4F43-4480-A465-FA31E5FC0E09}"/>
              </a:ext>
            </a:extLst>
          </p:cNvPr>
          <p:cNvSpPr/>
          <p:nvPr/>
        </p:nvSpPr>
        <p:spPr>
          <a:xfrm>
            <a:off x="7657826" y="4729658"/>
            <a:ext cx="466165" cy="363070"/>
          </a:xfrm>
          <a:prstGeom prst="roundRect">
            <a:avLst/>
          </a:prstGeom>
          <a:solidFill>
            <a:srgbClr val="CC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17">
            <a:extLst>
              <a:ext uri="{FF2B5EF4-FFF2-40B4-BE49-F238E27FC236}">
                <a16:creationId xmlns:a16="http://schemas.microsoft.com/office/drawing/2014/main" id="{142C32FC-AE71-4C51-AE5A-8076034F713C}"/>
              </a:ext>
            </a:extLst>
          </p:cNvPr>
          <p:cNvSpPr/>
          <p:nvPr/>
        </p:nvSpPr>
        <p:spPr>
          <a:xfrm>
            <a:off x="9492406" y="5425108"/>
            <a:ext cx="466165" cy="363070"/>
          </a:xfrm>
          <a:prstGeom prst="roundRect">
            <a:avLst/>
          </a:prstGeom>
          <a:solidFill>
            <a:srgbClr val="CC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289D088D-EDB5-49D8-BC1E-D04B27DBFCF5}"/>
              </a:ext>
            </a:extLst>
          </p:cNvPr>
          <p:cNvSpPr/>
          <p:nvPr/>
        </p:nvSpPr>
        <p:spPr>
          <a:xfrm>
            <a:off x="2356057" y="5984680"/>
            <a:ext cx="1144235" cy="399377"/>
          </a:xfrm>
          <a:prstGeom prst="round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17">
            <a:extLst>
              <a:ext uri="{FF2B5EF4-FFF2-40B4-BE49-F238E27FC236}">
                <a16:creationId xmlns:a16="http://schemas.microsoft.com/office/drawing/2014/main" id="{5B1D03BE-7B4A-4E33-AFF0-EACCD8B23067}"/>
              </a:ext>
            </a:extLst>
          </p:cNvPr>
          <p:cNvSpPr/>
          <p:nvPr/>
        </p:nvSpPr>
        <p:spPr>
          <a:xfrm>
            <a:off x="7657826" y="6105942"/>
            <a:ext cx="466165" cy="363070"/>
          </a:xfrm>
          <a:prstGeom prst="roundRect">
            <a:avLst/>
          </a:prstGeom>
          <a:solidFill>
            <a:srgbClr val="CC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DDA2FB2-E88C-4C3F-9A9F-65707C45837F}"/>
              </a:ext>
            </a:extLst>
          </p:cNvPr>
          <p:cNvSpPr txBox="1">
            <a:spLocks/>
          </p:cNvSpPr>
          <p:nvPr/>
        </p:nvSpPr>
        <p:spPr>
          <a:xfrm>
            <a:off x="396104" y="3173196"/>
            <a:ext cx="5101087" cy="452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Why not a simpler definition like: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E0317E4-4EEC-4289-8343-2EA98D799EC0}"/>
              </a:ext>
            </a:extLst>
          </p:cNvPr>
          <p:cNvGrpSpPr/>
          <p:nvPr/>
        </p:nvGrpSpPr>
        <p:grpSpPr>
          <a:xfrm>
            <a:off x="1413812" y="3602634"/>
            <a:ext cx="3065671" cy="571725"/>
            <a:chOff x="7897280" y="3344116"/>
            <a:chExt cx="3456520" cy="5717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Content Placeholder 2">
                  <a:extLst>
                    <a:ext uri="{FF2B5EF4-FFF2-40B4-BE49-F238E27FC236}">
                      <a16:creationId xmlns:a16="http://schemas.microsoft.com/office/drawing/2014/main" id="{D45D8E4B-20EC-4D43-A57C-25E01FD088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897280" y="3463168"/>
                  <a:ext cx="3456520" cy="4526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  <a:p>
                  <a:pPr marL="0" indent="0">
                    <a:buNone/>
                  </a:pPr>
                  <a:endParaRPr lang="en-US" dirty="0"/>
                </a:p>
              </p:txBody>
            </p:sp>
          </mc:Choice>
          <mc:Fallback xmlns="">
            <p:sp>
              <p:nvSpPr>
                <p:cNvPr id="28" name="Content Placeholder 2">
                  <a:extLst>
                    <a:ext uri="{FF2B5EF4-FFF2-40B4-BE49-F238E27FC236}">
                      <a16:creationId xmlns:a16="http://schemas.microsoft.com/office/drawing/2014/main" id="{D45D8E4B-20EC-4D43-A57C-25E01FD088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7280" y="3463168"/>
                  <a:ext cx="3456520" cy="452673"/>
                </a:xfrm>
                <a:prstGeom prst="rect">
                  <a:avLst/>
                </a:prstGeom>
                <a:blipFill>
                  <a:blip r:embed="rId7"/>
                  <a:stretch>
                    <a:fillRect b="-67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Content Placeholder 2">
                  <a:extLst>
                    <a:ext uri="{FF2B5EF4-FFF2-40B4-BE49-F238E27FC236}">
                      <a16:creationId xmlns:a16="http://schemas.microsoft.com/office/drawing/2014/main" id="{E9343CF2-5899-4C58-A45B-41A14F67BF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364434" y="3344116"/>
                  <a:ext cx="300690" cy="45267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Content Placeholder 2">
                  <a:extLst>
                    <a:ext uri="{FF2B5EF4-FFF2-40B4-BE49-F238E27FC236}">
                      <a16:creationId xmlns:a16="http://schemas.microsoft.com/office/drawing/2014/main" id="{E9343CF2-5899-4C58-A45B-41A14F67BF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4434" y="3344116"/>
                  <a:ext cx="300690" cy="452673"/>
                </a:xfrm>
                <a:prstGeom prst="rect">
                  <a:avLst/>
                </a:prstGeom>
                <a:blipFill>
                  <a:blip r:embed="rId8"/>
                  <a:stretch>
                    <a:fillRect l="-6818" r="-20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8CCFA70-C5FB-476B-B6FC-D6B3969D9969}"/>
                  </a:ext>
                </a:extLst>
              </p:cNvPr>
              <p:cNvSpPr/>
              <p:nvPr/>
            </p:nvSpPr>
            <p:spPr>
              <a:xfrm>
                <a:off x="984716" y="1104967"/>
                <a:ext cx="10164553" cy="17013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82880" rIns="182880" bIns="182880" rtlCol="0" anchor="ctr"/>
              <a:lstStyle/>
              <a:p>
                <a:pPr>
                  <a:spcAft>
                    <a:spcPts val="600"/>
                  </a:spcAft>
                </a:pPr>
                <a:r>
                  <a:rPr lang="en-US" sz="2800" u="sng" dirty="0">
                    <a:solidFill>
                      <a:schemeClr val="accent4">
                        <a:lumMod val="75000"/>
                      </a:schemeClr>
                    </a:solidFill>
                  </a:rPr>
                  <a:t>Definition [</a:t>
                </a:r>
                <a14:m>
                  <m:oMath xmlns:m="http://schemas.openxmlformats.org/officeDocument/2006/math">
                    <m:r>
                      <a:rPr lang="en-US" sz="2800" b="0" i="1" u="sng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u="sng" dirty="0">
                    <a:solidFill>
                      <a:schemeClr val="accent4">
                        <a:lumMod val="75000"/>
                      </a:schemeClr>
                    </a:solidFill>
                  </a:rPr>
                  <a:t>-Information Flow]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:                                   </a:t>
                </a:r>
                <a:r>
                  <a:rPr lang="en-US" sz="2000" i="1" dirty="0">
                    <a:solidFill>
                      <a:schemeClr val="accent4">
                        <a:lumMod val="75000"/>
                      </a:schemeClr>
                    </a:solidFill>
                  </a:rPr>
                  <a:t>(ISIT ’19, Trans IT ‘20)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We say that an edge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has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-information flow if</a:t>
                </a:r>
                <a:endParaRPr lang="en-US" sz="2800" dirty="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∃ </m:t>
                    </m:r>
                    <m:sSubSup>
                      <m:sSubSup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8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i="1" dirty="0">
                    <a:solidFill>
                      <a:schemeClr val="accent4">
                        <a:lumMod val="75000"/>
                      </a:schemeClr>
                    </a:solidFill>
                  </a:rPr>
                  <a:t>   </a:t>
                </a:r>
                <a:r>
                  <a:rPr lang="en-US" sz="2800" dirty="0" err="1">
                    <a:solidFill>
                      <a:schemeClr val="accent4">
                        <a:lumMod val="75000"/>
                      </a:schemeClr>
                    </a:solidFill>
                  </a:rPr>
                  <a:t>s.t.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ℰ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28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8CCFA70-C5FB-476B-B6FC-D6B3969D99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16" y="1104967"/>
                <a:ext cx="10164553" cy="1701319"/>
              </a:xfrm>
              <a:prstGeom prst="rect">
                <a:avLst/>
              </a:prstGeom>
              <a:blipFill>
                <a:blip r:embed="rId9"/>
                <a:stretch>
                  <a:fillRect l="-239" b="-4594"/>
                </a:stretch>
              </a:blip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itle 1">
            <a:extLst>
              <a:ext uri="{FF2B5EF4-FFF2-40B4-BE49-F238E27FC236}">
                <a16:creationId xmlns:a16="http://schemas.microsoft.com/office/drawing/2014/main" id="{CABB69FD-2F99-4D7A-9A12-60C92AFDB41A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should we define Information Flow? </a:t>
            </a:r>
            <a:r>
              <a:rPr lang="en-US" sz="3000" i="1" dirty="0"/>
              <a:t>(ISIT ‘19)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44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76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DD098-395E-445D-8FC1-184FA04A5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276" y="3181184"/>
            <a:ext cx="5928176" cy="34809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2150-AAC8-453C-A112-E1BFA82E9E3E}" type="slidenum">
              <a:rPr lang="en-US" smtClean="0"/>
              <a:t>9</a:t>
            </a:fld>
            <a:endParaRPr lang="en-US"/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74B15F2A-214A-42C7-BBAD-F86BC9D5EF0B}"/>
              </a:ext>
            </a:extLst>
          </p:cNvPr>
          <p:cNvSpPr/>
          <p:nvPr/>
        </p:nvSpPr>
        <p:spPr>
          <a:xfrm>
            <a:off x="9252487" y="4042318"/>
            <a:ext cx="946005" cy="363070"/>
          </a:xfrm>
          <a:prstGeom prst="round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17">
            <a:extLst>
              <a:ext uri="{FF2B5EF4-FFF2-40B4-BE49-F238E27FC236}">
                <a16:creationId xmlns:a16="http://schemas.microsoft.com/office/drawing/2014/main" id="{142C32FC-AE71-4C51-AE5A-8076034F713C}"/>
              </a:ext>
            </a:extLst>
          </p:cNvPr>
          <p:cNvSpPr/>
          <p:nvPr/>
        </p:nvSpPr>
        <p:spPr>
          <a:xfrm>
            <a:off x="9492406" y="5425108"/>
            <a:ext cx="466165" cy="363070"/>
          </a:xfrm>
          <a:prstGeom prst="roundRect">
            <a:avLst/>
          </a:prstGeom>
          <a:solidFill>
            <a:srgbClr val="CC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DDA2FB2-E88C-4C3F-9A9F-65707C45837F}"/>
              </a:ext>
            </a:extLst>
          </p:cNvPr>
          <p:cNvSpPr txBox="1">
            <a:spLocks/>
          </p:cNvSpPr>
          <p:nvPr/>
        </p:nvSpPr>
        <p:spPr>
          <a:xfrm>
            <a:off x="396104" y="3589645"/>
            <a:ext cx="5101087" cy="452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Using the above definition: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2E203B0-7CA8-43D0-96CD-4E8D4BF97975}"/>
                  </a:ext>
                </a:extLst>
              </p:cNvPr>
              <p:cNvSpPr txBox="1"/>
              <p:nvPr/>
            </p:nvSpPr>
            <p:spPr>
              <a:xfrm>
                <a:off x="1209506" y="5197496"/>
                <a:ext cx="34742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; 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2E203B0-7CA8-43D0-96CD-4E8D4BF97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506" y="5197496"/>
                <a:ext cx="347428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ounded Rectangle 17">
            <a:extLst>
              <a:ext uri="{FF2B5EF4-FFF2-40B4-BE49-F238E27FC236}">
                <a16:creationId xmlns:a16="http://schemas.microsoft.com/office/drawing/2014/main" id="{BDA0F2B9-30F9-46E7-86E5-6B1F79E9FDED}"/>
              </a:ext>
            </a:extLst>
          </p:cNvPr>
          <p:cNvSpPr/>
          <p:nvPr/>
        </p:nvSpPr>
        <p:spPr>
          <a:xfrm>
            <a:off x="2538533" y="5239859"/>
            <a:ext cx="750871" cy="471232"/>
          </a:xfrm>
          <a:prstGeom prst="roundRect">
            <a:avLst/>
          </a:prstGeom>
          <a:solidFill>
            <a:srgbClr val="CC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54EA9567-15C7-4A34-8951-B5233ADCF3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104" y="4196333"/>
                <a:ext cx="5644137" cy="8821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Conditioning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/>
                  <a:t> reveals the dependence between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:</a:t>
                </a:r>
              </a:p>
            </p:txBody>
          </p:sp>
        </mc:Choice>
        <mc:Fallback xmlns="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54EA9567-15C7-4A34-8951-B5233ADCF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04" y="4196333"/>
                <a:ext cx="5644137" cy="882111"/>
              </a:xfrm>
              <a:prstGeom prst="rect">
                <a:avLst/>
              </a:prstGeom>
              <a:blipFill>
                <a:blip r:embed="rId4"/>
                <a:stretch>
                  <a:fillRect l="-2268" t="-11034" r="-75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2272374-BEDB-4E99-A8DB-531575FBF107}"/>
                  </a:ext>
                </a:extLst>
              </p:cNvPr>
              <p:cNvSpPr/>
              <p:nvPr/>
            </p:nvSpPr>
            <p:spPr>
              <a:xfrm>
                <a:off x="984716" y="1104967"/>
                <a:ext cx="10164553" cy="17013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  <a:alpha val="50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82880" rIns="182880" bIns="182880" rtlCol="0" anchor="ctr"/>
              <a:lstStyle/>
              <a:p>
                <a:pPr>
                  <a:spcAft>
                    <a:spcPts val="600"/>
                  </a:spcAft>
                </a:pPr>
                <a:r>
                  <a:rPr lang="en-US" sz="2800" u="sng" dirty="0">
                    <a:solidFill>
                      <a:schemeClr val="accent4">
                        <a:lumMod val="75000"/>
                      </a:schemeClr>
                    </a:solidFill>
                  </a:rPr>
                  <a:t>Definition [</a:t>
                </a:r>
                <a14:m>
                  <m:oMath xmlns:m="http://schemas.openxmlformats.org/officeDocument/2006/math">
                    <m:r>
                      <a:rPr lang="en-US" sz="2800" b="0" i="1" u="sng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u="sng" dirty="0">
                    <a:solidFill>
                      <a:schemeClr val="accent4">
                        <a:lumMod val="75000"/>
                      </a:schemeClr>
                    </a:solidFill>
                  </a:rPr>
                  <a:t>-Information Flow]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:                                   </a:t>
                </a:r>
                <a:r>
                  <a:rPr lang="en-US" sz="2000" i="1" dirty="0">
                    <a:solidFill>
                      <a:schemeClr val="accent4">
                        <a:lumMod val="75000"/>
                      </a:schemeClr>
                    </a:solidFill>
                  </a:rPr>
                  <a:t>(ISIT ‘19, Trans IT ‘20)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We say that an edge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has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-information flow if</a:t>
                </a:r>
                <a:endParaRPr lang="en-US" sz="2800" dirty="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∃ </m:t>
                    </m:r>
                    <m:sSubSup>
                      <m:sSubSup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8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i="1" dirty="0">
                    <a:solidFill>
                      <a:schemeClr val="accent4">
                        <a:lumMod val="75000"/>
                      </a:schemeClr>
                    </a:solidFill>
                  </a:rPr>
                  <a:t>   </a:t>
                </a:r>
                <a:r>
                  <a:rPr lang="en-US" sz="2800" dirty="0" err="1">
                    <a:solidFill>
                      <a:schemeClr val="accent4">
                        <a:lumMod val="75000"/>
                      </a:schemeClr>
                    </a:solidFill>
                  </a:rPr>
                  <a:t>s.t.</a:t>
                </a:r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ℰ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28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28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2272374-BEDB-4E99-A8DB-531575FBF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16" y="1104967"/>
                <a:ext cx="10164553" cy="1701319"/>
              </a:xfrm>
              <a:prstGeom prst="rect">
                <a:avLst/>
              </a:prstGeom>
              <a:blipFill>
                <a:blip r:embed="rId5"/>
                <a:stretch>
                  <a:fillRect l="-239" b="-4594"/>
                </a:stretch>
              </a:blipFill>
              <a:ln w="25400">
                <a:solidFill>
                  <a:schemeClr val="accent4">
                    <a:lumMod val="75000"/>
                  </a:schemeClr>
                </a:solidFill>
              </a:ln>
              <a:effectLst>
                <a:softEdge rad="127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le 1">
            <a:extLst>
              <a:ext uri="{FF2B5EF4-FFF2-40B4-BE49-F238E27FC236}">
                <a16:creationId xmlns:a16="http://schemas.microsoft.com/office/drawing/2014/main" id="{D41AA088-D9FA-4129-9929-F4F91C6D6218}"/>
              </a:ext>
            </a:extLst>
          </p:cNvPr>
          <p:cNvSpPr txBox="1">
            <a:spLocks/>
          </p:cNvSpPr>
          <p:nvPr/>
        </p:nvSpPr>
        <p:spPr>
          <a:xfrm>
            <a:off x="469234" y="210638"/>
            <a:ext cx="10515600" cy="82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should we define Information Flow? </a:t>
            </a:r>
            <a:r>
              <a:rPr lang="en-US" sz="3000" i="1" dirty="0"/>
              <a:t>(ISIT ‘19)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 animBg="1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15212</TotalTime>
  <Words>2371</Words>
  <Application>Microsoft Office PowerPoint</Application>
  <PresentationFormat>Widescreen</PresentationFormat>
  <Paragraphs>375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Office Theme</vt:lpstr>
      <vt:lpstr>How else can we define Information Flow in Neural Circuits?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and ongoing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Flow</dc:title>
  <dc:creator>Praveen</dc:creator>
  <cp:lastModifiedBy>Praveen</cp:lastModifiedBy>
  <cp:revision>887</cp:revision>
  <cp:lastPrinted>2019-02-11T22:56:18Z</cp:lastPrinted>
  <dcterms:created xsi:type="dcterms:W3CDTF">2019-01-28T16:07:56Z</dcterms:created>
  <dcterms:modified xsi:type="dcterms:W3CDTF">2020-06-08T23:07:59Z</dcterms:modified>
</cp:coreProperties>
</file>