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282" r:id="rId4"/>
    <p:sldId id="310" r:id="rId5"/>
    <p:sldId id="311" r:id="rId6"/>
    <p:sldId id="309" r:id="rId7"/>
    <p:sldId id="301" r:id="rId8"/>
    <p:sldId id="314" r:id="rId9"/>
    <p:sldId id="259" r:id="rId10"/>
    <p:sldId id="319" r:id="rId11"/>
    <p:sldId id="320" r:id="rId12"/>
    <p:sldId id="261" r:id="rId13"/>
    <p:sldId id="268" r:id="rId14"/>
    <p:sldId id="269" r:id="rId15"/>
    <p:sldId id="263" r:id="rId16"/>
    <p:sldId id="316" r:id="rId17"/>
    <p:sldId id="321" r:id="rId18"/>
    <p:sldId id="322" r:id="rId19"/>
    <p:sldId id="299" r:id="rId20"/>
    <p:sldId id="317" r:id="rId21"/>
    <p:sldId id="318" r:id="rId22"/>
    <p:sldId id="278" r:id="rId23"/>
    <p:sldId id="303" r:id="rId24"/>
    <p:sldId id="312" r:id="rId25"/>
    <p:sldId id="307" r:id="rId26"/>
    <p:sldId id="304" r:id="rId27"/>
    <p:sldId id="305" r:id="rId28"/>
    <p:sldId id="306" r:id="rId29"/>
    <p:sldId id="308" r:id="rId30"/>
    <p:sldId id="313" r:id="rId31"/>
    <p:sldId id="274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D913C"/>
    <a:srgbClr val="787878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74"/>
  </p:normalViewPr>
  <p:slideViewPr>
    <p:cSldViewPr snapToGrid="0">
      <p:cViewPr>
        <p:scale>
          <a:sx n="100" d="100"/>
          <a:sy n="100" d="100"/>
        </p:scale>
        <p:origin x="10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59C0-323D-CA4A-9AC1-6CD743E8DB57}" type="datetimeFigureOut">
              <a:rPr lang="en-US" smtClean="0"/>
              <a:t>2019-07-16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69DD-8050-D64F-AFBD-72055457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0C0E-1FE2-4BF8-A1A7-B4A3C3EC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2A1DF-96F6-4654-809C-5E80CD19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A570-D359-4C24-BC66-FA7A72D0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53C4-E345-4F42-A3FA-C3487DBF0DF5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04CD-5B5F-429F-9D0B-A2614909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E70B-1E60-4758-8627-B78B83F7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753A-BC33-4630-89D2-4EF2F2F0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BF5CF-35AC-4220-A6A9-95C104A0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90BC-93FF-48D5-AE9C-4DA5868C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2C8C-445A-CC48-B49D-F5609507F8EE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76D5-A18C-4F5F-BE2B-A6333028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82A-B959-4F01-82DE-7973BCC2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7606B-31BB-42F6-910A-8126E443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81999-12D8-4B23-B15B-7406CA46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4C2C-78C6-486A-8337-6DBB25B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F8C-FC76-E04C-A7E0-D57AB3D6100A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D65C-DE1D-45E2-8EB8-7874381B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F119C-0A81-4334-8BA9-E52A923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5289-C280-4BF6-A69A-218660C0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B07A-E083-471B-827A-E453BE86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1A80-A342-4806-A82D-AE099B0D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74C8-DDE6-5240-BDD4-DE9336351C24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1DF9-A152-4433-B246-32C2F5B5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7DDA-FF4B-42B3-9EA8-1B9C5F27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A5CC2150-AAC8-453C-A112-E1BFA82E9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4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3966-6EB9-4D1E-98C1-A8808512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9C87-871A-4055-A35A-842D186B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7A86B-9D59-4131-ABDE-1405F9CE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901C-9F72-E042-8DF4-EA83D488CB01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2AC8-7523-41DA-A19B-FF0BCF42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E3CB-17E3-4E0F-A3CF-A1A25D20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5E54-58DF-4F90-AC22-8C02DC15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81F5-7A1D-44AD-95B5-09373E33A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AEA28-B8ED-441C-ACA9-D108F8AED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B35B-A78E-43F9-A251-F8BD8175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E3A5-B30D-5E4E-9E30-9EFEB5FA7AB9}" type="datetime1">
              <a:rPr lang="en-US" smtClean="0"/>
              <a:t>2019-07-16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C91B4-40BA-4FB1-BAA9-6CB2AD05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C2CEA-D213-4224-93CB-2FA7E39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5C1-20D9-4618-B05D-1F39872D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1C96-335F-4E86-948A-2EEFF2EE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3BD5A-F0E4-4F40-AF06-3C8E3F95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C708-E154-4BFD-A988-8F388A53F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0C85E-6AE5-40A5-8E84-E68D0F2E7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9CD3D-A869-4E20-8DBF-EEA5565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488-1F70-C24F-ADE7-FE8B8B69A0B4}" type="datetime1">
              <a:rPr lang="en-US" smtClean="0"/>
              <a:t>2019-07-16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A8A7D-A6C3-4A40-BD58-55F6D25C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FD89C-75F6-44D7-B9E8-6D84B5C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0318-C052-41DB-98CD-CDBAE587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A1A36-4580-4218-B0D5-C462C8BE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228D-0DDD-9243-A96F-ABD28AC5F964}" type="datetime1">
              <a:rPr lang="en-US" smtClean="0"/>
              <a:t>2019-07-16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41308-3A80-436E-AA28-47554704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6C13D-4D75-45D7-ACF5-993DEE98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C04C1-5EF9-4269-8BE5-912D593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A04-1986-F04E-9465-36C2481C1773}" type="datetime1">
              <a:rPr lang="en-US" smtClean="0"/>
              <a:t>2019-07-16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E6C3F-A477-4EA4-A4A5-5C18798E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32D0-2B93-4928-9E84-A5FC4491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61ED-AE66-4B1D-920A-46E02254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31DE-DF17-45EA-80A0-7CE8803F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E449-CFFF-4DC1-8E22-E6BFAD51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40BA8-F5A9-44A0-9D67-4958E702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82C1-1E52-E541-AA4A-032AE2D29779}" type="datetime1">
              <a:rPr lang="en-US" smtClean="0"/>
              <a:t>2019-07-16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6D31-E50D-45F8-9AAD-D3CC45D1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6884-D165-49D0-AA14-C3412257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0C59-F105-409D-9C12-6C68F6D2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84770-B514-4B76-9542-2127C800E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E369-5C9E-470D-8881-0BD8DE6F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9F97-B900-456B-852A-BCB94466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15E2-1874-E946-9A1E-747C01F4CEDB}" type="datetime1">
              <a:rPr lang="en-US" smtClean="0"/>
              <a:t>2019-07-16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76B53-F7AD-48F1-9731-C4621F9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34FD1-C714-4EB5-ABFF-5984320B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096DD-BE47-4B75-B1C2-7D7B2C7E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692C2-3D15-4478-B6FB-8B9111C7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8EB5-18F2-4C63-B318-F3378A4DB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7A1C-694B-D541-82B5-1B52BA52F3DD}" type="datetime1">
              <a:rPr lang="en-US" smtClean="0"/>
              <a:t>2019-07-16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6F28-0CC2-4575-A376-66BC4982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E532-B75B-4B55-B67F-72BB39582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1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21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500.png"/><Relationship Id="rId17" Type="http://schemas.openxmlformats.org/officeDocument/2006/relationships/image" Target="../media/image60.png"/><Relationship Id="rId2" Type="http://schemas.openxmlformats.org/officeDocument/2006/relationships/image" Target="../media/image5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70.png"/><Relationship Id="rId5" Type="http://schemas.openxmlformats.org/officeDocument/2006/relationships/image" Target="../media/image220.png"/><Relationship Id="rId15" Type="http://schemas.openxmlformats.org/officeDocument/2006/relationships/image" Target="../media/image57.png"/><Relationship Id="rId10" Type="http://schemas.openxmlformats.org/officeDocument/2006/relationships/image" Target="../media/image450.png"/><Relationship Id="rId4" Type="http://schemas.openxmlformats.org/officeDocument/2006/relationships/image" Target="../media/image210.png"/><Relationship Id="rId9" Type="http://schemas.openxmlformats.org/officeDocument/2006/relationships/image" Target="../media/image411.png"/><Relationship Id="rId14" Type="http://schemas.openxmlformats.org/officeDocument/2006/relationships/image" Target="../media/image5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4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62.png"/><Relationship Id="rId7" Type="http://schemas.openxmlformats.org/officeDocument/2006/relationships/image" Target="../media/image5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64.png"/><Relationship Id="rId5" Type="http://schemas.openxmlformats.org/officeDocument/2006/relationships/image" Target="../media/image190.png"/><Relationship Id="rId10" Type="http://schemas.openxmlformats.org/officeDocument/2006/relationships/image" Target="../media/image600.png"/><Relationship Id="rId4" Type="http://schemas.openxmlformats.org/officeDocument/2006/relationships/image" Target="../media/image63.png"/><Relationship Id="rId9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5" Type="http://schemas.openxmlformats.org/officeDocument/2006/relationships/image" Target="../media/image630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21.png"/><Relationship Id="rId18" Type="http://schemas.openxmlformats.org/officeDocument/2006/relationships/image" Target="../media/image64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500.png"/><Relationship Id="rId17" Type="http://schemas.openxmlformats.org/officeDocument/2006/relationships/image" Target="../media/image60.png"/><Relationship Id="rId2" Type="http://schemas.openxmlformats.org/officeDocument/2006/relationships/image" Target="../media/image50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70.png"/><Relationship Id="rId5" Type="http://schemas.openxmlformats.org/officeDocument/2006/relationships/image" Target="../media/image220.png"/><Relationship Id="rId15" Type="http://schemas.openxmlformats.org/officeDocument/2006/relationships/image" Target="../media/image57.png"/><Relationship Id="rId10" Type="http://schemas.openxmlformats.org/officeDocument/2006/relationships/image" Target="../media/image450.png"/><Relationship Id="rId4" Type="http://schemas.openxmlformats.org/officeDocument/2006/relationships/image" Target="../media/image210.png"/><Relationship Id="rId9" Type="http://schemas.openxmlformats.org/officeDocument/2006/relationships/image" Target="../media/image411.png"/><Relationship Id="rId14" Type="http://schemas.openxmlformats.org/officeDocument/2006/relationships/image" Target="../media/image5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0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70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60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70.png"/><Relationship Id="rId3" Type="http://schemas.openxmlformats.org/officeDocument/2006/relationships/image" Target="../media/image102.png"/><Relationship Id="rId21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6.png"/><Relationship Id="rId2" Type="http://schemas.openxmlformats.org/officeDocument/2006/relationships/image" Target="../media/image860.png"/><Relationship Id="rId16" Type="http://schemas.openxmlformats.org/officeDocument/2006/relationships/image" Target="../media/image105.png"/><Relationship Id="rId20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5" Type="http://schemas.openxmlformats.org/officeDocument/2006/relationships/image" Target="../media/image88.png"/><Relationship Id="rId15" Type="http://schemas.openxmlformats.org/officeDocument/2006/relationships/image" Target="../media/image104.png"/><Relationship Id="rId10" Type="http://schemas.openxmlformats.org/officeDocument/2006/relationships/image" Target="../media/image94.png"/><Relationship Id="rId19" Type="http://schemas.openxmlformats.org/officeDocument/2006/relationships/image" Target="../media/image1080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Relationship Id="rId22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102.png"/><Relationship Id="rId21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24" Type="http://schemas.openxmlformats.org/officeDocument/2006/relationships/image" Target="../media/image113.png"/><Relationship Id="rId5" Type="http://schemas.openxmlformats.org/officeDocument/2006/relationships/image" Target="../media/image88.png"/><Relationship Id="rId15" Type="http://schemas.openxmlformats.org/officeDocument/2006/relationships/image" Target="../media/image104.png"/><Relationship Id="rId23" Type="http://schemas.openxmlformats.org/officeDocument/2006/relationships/image" Target="../media/image1120.png"/><Relationship Id="rId10" Type="http://schemas.openxmlformats.org/officeDocument/2006/relationships/image" Target="../media/image94.png"/><Relationship Id="rId19" Type="http://schemas.openxmlformats.org/officeDocument/2006/relationships/image" Target="../media/image1080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Relationship Id="rId22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280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19.png"/><Relationship Id="rId5" Type="http://schemas.openxmlformats.org/officeDocument/2006/relationships/image" Target="../media/image1130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290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4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10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0.png"/><Relationship Id="rId2" Type="http://schemas.openxmlformats.org/officeDocument/2006/relationships/image" Target="../media/image911.png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42.png"/><Relationship Id="rId4" Type="http://schemas.openxmlformats.org/officeDocument/2006/relationships/image" Target="../media/image17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1010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CB7F-FCBC-4F9F-90C4-C283895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73" y="-14186"/>
            <a:ext cx="12114454" cy="2387600"/>
          </a:xfrm>
        </p:spPr>
        <p:txBody>
          <a:bodyPr>
            <a:normAutofit/>
          </a:bodyPr>
          <a:lstStyle/>
          <a:p>
            <a:r>
              <a:rPr lang="en-US" dirty="0"/>
              <a:t>Revealing Information Paths</a:t>
            </a:r>
            <a:br>
              <a:rPr lang="en-US" dirty="0"/>
            </a:br>
            <a:r>
              <a:rPr lang="en-US" dirty="0"/>
              <a:t>using Synergistic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0164" y="5050353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90BA12-DB33-4B8C-B1E4-81A0086E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565281"/>
            <a:ext cx="10058400" cy="22508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Praveen Venkatesh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/>
              <a:t>with </a:t>
            </a:r>
            <a:r>
              <a:rPr lang="en-US" sz="2600" dirty="0" err="1"/>
              <a:t>Sanghamitra</a:t>
            </a:r>
            <a:r>
              <a:rPr lang="en-US" sz="2600" dirty="0"/>
              <a:t> Dutta and Pulkit Grover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Electrical &amp; Computer Engineering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Carnegie Mellon University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E566-3912-4D7F-B62A-53DFBE24FA1B}"/>
              </a:ext>
            </a:extLst>
          </p:cNvPr>
          <p:cNvSpPr/>
          <p:nvPr/>
        </p:nvSpPr>
        <p:spPr>
          <a:xfrm>
            <a:off x="3666853" y="5930647"/>
            <a:ext cx="469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(https://praveenv253.github.io/publications)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3A4CB6B-999B-4494-B30E-143368560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2131" r="47940"/>
          <a:stretch/>
        </p:blipFill>
        <p:spPr bwMode="auto">
          <a:xfrm>
            <a:off x="9009510" y="4967290"/>
            <a:ext cx="2571750" cy="5014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 descr="CNBC_Logo.png">
            <a:extLst>
              <a:ext uri="{FF2B5EF4-FFF2-40B4-BE49-F238E27FC236}">
                <a16:creationId xmlns:a16="http://schemas.microsoft.com/office/drawing/2014/main" id="{9E919FB6-E897-4956-A652-A473824A1D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9510" y="5612715"/>
            <a:ext cx="2571750" cy="731950"/>
          </a:xfrm>
          <a:prstGeom prst="rect">
            <a:avLst/>
          </a:prstGeom>
        </p:spPr>
      </p:pic>
      <p:pic>
        <p:nvPicPr>
          <p:cNvPr id="16" name="Picture 15" descr="A picture containing book&#10;&#10;Description automatically generated">
            <a:extLst>
              <a:ext uri="{FF2B5EF4-FFF2-40B4-BE49-F238E27FC236}">
                <a16:creationId xmlns:a16="http://schemas.microsoft.com/office/drawing/2014/main" id="{F72DF4B4-4DBD-4612-B4EA-DB4C2A1F8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0" y="4967290"/>
            <a:ext cx="2132460" cy="13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E787C-DBC6-4622-AD55-11C0CBE692EB}"/>
              </a:ext>
            </a:extLst>
          </p:cNvPr>
          <p:cNvSpPr txBox="1"/>
          <p:nvPr/>
        </p:nvSpPr>
        <p:spPr>
          <a:xfrm>
            <a:off x="890145" y="5315128"/>
            <a:ext cx="102176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Synergy in Neuroscience: </a:t>
            </a:r>
            <a:r>
              <a:rPr lang="en-US" i="1" dirty="0" err="1"/>
              <a:t>Schneidman</a:t>
            </a:r>
            <a:r>
              <a:rPr lang="en-US" i="1" dirty="0"/>
              <a:t> et al. (2003); </a:t>
            </a:r>
            <a:r>
              <a:rPr lang="en-US" i="1" dirty="0" err="1"/>
              <a:t>Sreenivasan</a:t>
            </a:r>
            <a:r>
              <a:rPr lang="en-US" i="1" dirty="0"/>
              <a:t> &amp; </a:t>
            </a:r>
            <a:r>
              <a:rPr lang="en-US" i="1" dirty="0" err="1"/>
              <a:t>Fiete</a:t>
            </a:r>
            <a:r>
              <a:rPr lang="en-US" i="1" dirty="0"/>
              <a:t> (2011); </a:t>
            </a:r>
            <a:r>
              <a:rPr lang="en-US" i="1" dirty="0" err="1"/>
              <a:t>Timme</a:t>
            </a:r>
            <a:r>
              <a:rPr lang="en-US" i="1" dirty="0"/>
              <a:t> &amp; </a:t>
            </a:r>
            <a:r>
              <a:rPr lang="en-US" i="1" dirty="0" err="1"/>
              <a:t>Lapish</a:t>
            </a:r>
            <a:r>
              <a:rPr lang="en-US" i="1" dirty="0"/>
              <a:t> (2018); …</a:t>
            </a:r>
          </a:p>
          <a:p>
            <a:pPr algn="ctr">
              <a:spcBef>
                <a:spcPts val="1200"/>
              </a:spcBef>
            </a:pPr>
            <a:r>
              <a:rPr lang="en-US" i="1" dirty="0"/>
              <a:t>Partial Information Decomposition: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Wibral</a:t>
            </a:r>
            <a:r>
              <a:rPr lang="en-US" i="1" dirty="0"/>
              <a:t>, </a:t>
            </a:r>
            <a:r>
              <a:rPr lang="en-US" i="1" dirty="0" err="1"/>
              <a:t>Lizier</a:t>
            </a:r>
            <a:r>
              <a:rPr lang="en-US" i="1" dirty="0"/>
              <a:t> &amp; </a:t>
            </a:r>
            <a:r>
              <a:rPr lang="en-US" i="1" dirty="0" err="1"/>
              <a:t>Priesemann</a:t>
            </a:r>
            <a:r>
              <a:rPr lang="en-US" i="1" dirty="0"/>
              <a:t> (2015); 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Aside: Partial Information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77" y="1542872"/>
                <a:ext cx="11932845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7" y="1542872"/>
                <a:ext cx="11932845" cy="452673"/>
              </a:xfrm>
              <a:prstGeom prst="rect">
                <a:avLst/>
              </a:prstGeom>
              <a:blipFill>
                <a:blip r:embed="rId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F4B058-0475-415E-A18A-E7331A2C9132}"/>
              </a:ext>
            </a:extLst>
          </p:cNvPr>
          <p:cNvSpPr txBox="1">
            <a:spLocks/>
          </p:cNvSpPr>
          <p:nvPr/>
        </p:nvSpPr>
        <p:spPr>
          <a:xfrm>
            <a:off x="2763060" y="2175567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50C0A-9DB0-4F70-AD05-44EF69328F51}"/>
              </a:ext>
            </a:extLst>
          </p:cNvPr>
          <p:cNvSpPr txBox="1">
            <a:spLocks/>
          </p:cNvSpPr>
          <p:nvPr/>
        </p:nvSpPr>
        <p:spPr>
          <a:xfrm>
            <a:off x="7581473" y="2175568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Redundant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9F8207-A6B4-4C15-8F40-9F096B8778EF}"/>
              </a:ext>
            </a:extLst>
          </p:cNvPr>
          <p:cNvSpPr txBox="1">
            <a:spLocks/>
          </p:cNvSpPr>
          <p:nvPr/>
        </p:nvSpPr>
        <p:spPr>
          <a:xfrm>
            <a:off x="9753173" y="2175568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Synergistic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2247B-E8C0-422C-9D2E-1A64D119FD4A}"/>
              </a:ext>
            </a:extLst>
          </p:cNvPr>
          <p:cNvSpPr txBox="1">
            <a:spLocks/>
          </p:cNvSpPr>
          <p:nvPr/>
        </p:nvSpPr>
        <p:spPr>
          <a:xfrm>
            <a:off x="5172266" y="2175566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C57394-8068-4BC5-996C-01520430C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238" y="2759847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C57394-8068-4BC5-996C-01520430C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38" y="2759847"/>
                <a:ext cx="861857" cy="449571"/>
              </a:xfrm>
              <a:prstGeom prst="rect">
                <a:avLst/>
              </a:prstGeom>
              <a:blipFill>
                <a:blip r:embed="rId3"/>
                <a:stretch>
                  <a:fillRect l="-140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CBAEB4-EDAB-4034-A47B-A4D3F6D13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7444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CBAEB4-EDAB-4034-A47B-A4D3F6D13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44" y="2759340"/>
                <a:ext cx="861857" cy="449571"/>
              </a:xfrm>
              <a:prstGeom prst="rect">
                <a:avLst/>
              </a:prstGeom>
              <a:blipFill>
                <a:blip r:embed="rId4"/>
                <a:stretch>
                  <a:fillRect l="-140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DFCDBE3-F9E7-4582-A412-AE47746A59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4277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DFCDBE3-F9E7-4582-A412-AE47746A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77" y="2759340"/>
                <a:ext cx="861857" cy="449571"/>
              </a:xfrm>
              <a:prstGeom prst="rect">
                <a:avLst/>
              </a:prstGeom>
              <a:blipFill>
                <a:blip r:embed="rId5"/>
                <a:stretch>
                  <a:fillRect l="-212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956155-E69F-43B5-80D6-8D67F646A2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5977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956155-E69F-43B5-80D6-8D67F646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977" y="2759340"/>
                <a:ext cx="861857" cy="449571"/>
              </a:xfrm>
              <a:prstGeom prst="rect">
                <a:avLst/>
              </a:prstGeom>
              <a:blipFill>
                <a:blip r:embed="rId6"/>
                <a:stretch>
                  <a:fillRect l="-212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F2653AE-0B30-4688-9790-63CD4CAB9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4282" y="3694402"/>
                <a:ext cx="6123436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F2653AE-0B30-4688-9790-63CD4CA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282" y="3694402"/>
                <a:ext cx="6123436" cy="452673"/>
              </a:xfrm>
              <a:prstGeom prst="rect">
                <a:avLst/>
              </a:prstGeom>
              <a:blipFill>
                <a:blip r:embed="rId7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2192780-8C1D-4FA8-983B-89B1517828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9563" y="4323994"/>
                <a:ext cx="673578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2192780-8C1D-4FA8-983B-89B15178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63" y="4323994"/>
                <a:ext cx="6735780" cy="452673"/>
              </a:xfrm>
              <a:prstGeom prst="rect">
                <a:avLst/>
              </a:prstGeom>
              <a:blipFill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75DBD5A-9544-4D1B-92C5-ACD5D7CA77CF}"/>
              </a:ext>
            </a:extLst>
          </p:cNvPr>
          <p:cNvSpPr/>
          <p:nvPr/>
        </p:nvSpPr>
        <p:spPr>
          <a:xfrm>
            <a:off x="420868" y="3263633"/>
            <a:ext cx="2184900" cy="707886"/>
          </a:xfrm>
          <a:prstGeom prst="rect">
            <a:avLst/>
          </a:prstGeom>
          <a:ln w="25400">
            <a:solidFill>
              <a:srgbClr val="5D913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5D913C"/>
                </a:solidFill>
              </a:rPr>
              <a:t>Our framework is definition-agnostic</a:t>
            </a:r>
          </a:p>
        </p:txBody>
      </p:sp>
    </p:spTree>
    <p:extLst>
      <p:ext uri="{BB962C8B-B14F-4D97-AF65-F5344CB8AC3E}">
        <p14:creationId xmlns:p14="http://schemas.microsoft.com/office/powerpoint/2010/main" val="7520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DD098-395E-445D-8FC1-184FA04A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D20BF-B45F-4DEF-850C-8E2D48A7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Candidate definition 1</a:t>
                </a:r>
                <a:r>
                  <a:rPr lang="en-US" dirty="0"/>
                  <a:t>: Dependence</a:t>
                </a:r>
              </a:p>
              <a:p>
                <a:pPr marL="0" indent="0">
                  <a:buNone/>
                </a:pPr>
                <a:r>
                  <a:rPr lang="en-US" dirty="0"/>
                  <a:t>	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  <a:blipFill>
                <a:blip r:embed="rId4"/>
                <a:stretch>
                  <a:fillRect l="-1217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Ber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(1/2)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  <a:blipFill>
                <a:blip r:embed="rId5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xor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le 1">
            <a:extLst>
              <a:ext uri="{FF2B5EF4-FFF2-40B4-BE49-F238E27FC236}">
                <a16:creationId xmlns:a16="http://schemas.microsoft.com/office/drawing/2014/main" id="{486944AB-FB5E-4D38-9516-5757CF84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/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5CECCA-A5E5-4D07-86C5-25E5912E8120}"/>
              </a:ext>
            </a:extLst>
          </p:cNvPr>
          <p:cNvGrpSpPr/>
          <p:nvPr/>
        </p:nvGrpSpPr>
        <p:grpSpPr>
          <a:xfrm>
            <a:off x="255197" y="448751"/>
            <a:ext cx="403278" cy="1763801"/>
            <a:chOff x="255197" y="448751"/>
            <a:chExt cx="403278" cy="17638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71FE612-D0F2-439C-9D3E-A0D676884343}"/>
                </a:ext>
              </a:extLst>
            </p:cNvPr>
            <p:cNvGrpSpPr/>
            <p:nvPr/>
          </p:nvGrpSpPr>
          <p:grpSpPr>
            <a:xfrm>
              <a:off x="303596" y="500514"/>
              <a:ext cx="307400" cy="1712038"/>
              <a:chOff x="303596" y="500514"/>
              <a:chExt cx="307400" cy="171203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6FC96A4-D046-4791-BA81-030DF04CD402}"/>
                  </a:ext>
                </a:extLst>
              </p:cNvPr>
              <p:cNvSpPr/>
              <p:nvPr/>
            </p:nvSpPr>
            <p:spPr>
              <a:xfrm>
                <a:off x="308008" y="50051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AC4EF58-3E96-4EB3-9DA9-3839C72DA7A8}"/>
                  </a:ext>
                </a:extLst>
              </p:cNvPr>
              <p:cNvSpPr/>
              <p:nvPr/>
            </p:nvSpPr>
            <p:spPr>
              <a:xfrm>
                <a:off x="308008" y="97443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8ED8841-A9DE-4A4F-A7E3-3639E39FE81F}"/>
                  </a:ext>
                </a:extLst>
              </p:cNvPr>
              <p:cNvSpPr/>
              <p:nvPr/>
            </p:nvSpPr>
            <p:spPr>
              <a:xfrm>
                <a:off x="303596" y="144430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9E47BED-5453-4511-A0B2-04185E570EC1}"/>
                  </a:ext>
                </a:extLst>
              </p:cNvPr>
              <p:cNvSpPr/>
              <p:nvPr/>
            </p:nvSpPr>
            <p:spPr>
              <a:xfrm>
                <a:off x="303596" y="191416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✓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2CBE1F-66DD-47BE-80CF-1A268F294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97" y="448751"/>
              <a:ext cx="403278" cy="397147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4B15F2A-214A-42C7-BBAD-F86BC9D5EF0B}"/>
              </a:ext>
            </a:extLst>
          </p:cNvPr>
          <p:cNvSpPr/>
          <p:nvPr/>
        </p:nvSpPr>
        <p:spPr>
          <a:xfrm>
            <a:off x="4326804" y="3668994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A7DEB267-3045-42E7-A749-17BA830B580A}"/>
              </a:ext>
            </a:extLst>
          </p:cNvPr>
          <p:cNvSpPr/>
          <p:nvPr/>
        </p:nvSpPr>
        <p:spPr>
          <a:xfrm>
            <a:off x="864403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27E30584-9779-4BDF-9471-0FE05C882332}"/>
              </a:ext>
            </a:extLst>
          </p:cNvPr>
          <p:cNvSpPr/>
          <p:nvPr/>
        </p:nvSpPr>
        <p:spPr>
          <a:xfrm>
            <a:off x="6427844" y="4356334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ABA30AF-9B91-4A00-93EF-55AD2251E3DC}"/>
              </a:ext>
            </a:extLst>
          </p:cNvPr>
          <p:cNvSpPr/>
          <p:nvPr/>
        </p:nvSpPr>
        <p:spPr>
          <a:xfrm>
            <a:off x="2732144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119F99F-4F43-4480-A465-FA31E5FC0E09}"/>
              </a:ext>
            </a:extLst>
          </p:cNvPr>
          <p:cNvSpPr/>
          <p:nvPr/>
        </p:nvSpPr>
        <p:spPr>
          <a:xfrm>
            <a:off x="2732143" y="435633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42C32FC-AE71-4C51-AE5A-8076034F713C}"/>
              </a:ext>
            </a:extLst>
          </p:cNvPr>
          <p:cNvSpPr/>
          <p:nvPr/>
        </p:nvSpPr>
        <p:spPr>
          <a:xfrm>
            <a:off x="4566723" y="505178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289D088D-EDB5-49D8-BC1E-D04B27DBFCF5}"/>
              </a:ext>
            </a:extLst>
          </p:cNvPr>
          <p:cNvSpPr/>
          <p:nvPr/>
        </p:nvSpPr>
        <p:spPr>
          <a:xfrm>
            <a:off x="8742715" y="4384810"/>
            <a:ext cx="1144235" cy="39937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5B1D03BE-7B4A-4E33-AFF0-EACCD8B23067}"/>
              </a:ext>
            </a:extLst>
          </p:cNvPr>
          <p:cNvSpPr/>
          <p:nvPr/>
        </p:nvSpPr>
        <p:spPr>
          <a:xfrm>
            <a:off x="2732143" y="573261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3D9832-2BB9-4BC0-AB88-1D5072ED0116}"/>
              </a:ext>
            </a:extLst>
          </p:cNvPr>
          <p:cNvSpPr txBox="1">
            <a:spLocks/>
          </p:cNvSpPr>
          <p:nvPr/>
        </p:nvSpPr>
        <p:spPr>
          <a:xfrm>
            <a:off x="8475074" y="5484119"/>
            <a:ext cx="1679515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Synergy!</a:t>
            </a:r>
          </a:p>
        </p:txBody>
      </p:sp>
    </p:spTree>
    <p:extLst>
      <p:ext uri="{BB962C8B-B14F-4D97-AF65-F5344CB8AC3E}">
        <p14:creationId xmlns:p14="http://schemas.microsoft.com/office/powerpoint/2010/main" val="364853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2968F3-CABA-47E2-98A6-60560AF6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5" y="2863727"/>
            <a:ext cx="5954333" cy="349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0BE5D-EBFE-4BE3-9761-0847FE3E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" y="2863727"/>
            <a:ext cx="5954331" cy="3492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4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/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12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74404" y="3722508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3828" y="509610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94DF1-E3DE-4350-8384-A6902D82966C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24C820-2DC4-4C4A-9936-23FAEF3DA609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5D7942-AB86-4F87-A204-C9B7B1B1ED93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3F51-87D1-4FE0-93B5-1EB4F5F0D4A3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C41629-36FA-47ED-BA0E-B28738F14698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E4CE63A-0C5D-4641-9E7D-E544444AC514}"/>
              </a:ext>
            </a:extLst>
          </p:cNvPr>
          <p:cNvSpPr/>
          <p:nvPr/>
        </p:nvSpPr>
        <p:spPr>
          <a:xfrm>
            <a:off x="8768514" y="4237342"/>
            <a:ext cx="750871" cy="471232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C49A22-C012-4372-B81B-2C01213A9EA8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AB890-66EC-43D2-9D83-7691872F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8" y="2715309"/>
            <a:ext cx="4748648" cy="3893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3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05928" y="3365587"/>
            <a:ext cx="1385047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40716" y="4480679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86074" y="5285475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CA531-3BFF-4F77-829D-8FADADF0D887}"/>
              </a:ext>
            </a:extLst>
          </p:cNvPr>
          <p:cNvGrpSpPr/>
          <p:nvPr/>
        </p:nvGrpSpPr>
        <p:grpSpPr>
          <a:xfrm>
            <a:off x="6474507" y="3596965"/>
            <a:ext cx="4638706" cy="523220"/>
            <a:chOff x="6474507" y="3596965"/>
            <a:chExt cx="463870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/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418A04A-969C-4F4E-800E-6D11144E313D}"/>
                </a:ext>
              </a:extLst>
            </p:cNvPr>
            <p:cNvSpPr/>
            <p:nvPr/>
          </p:nvSpPr>
          <p:spPr>
            <a:xfrm>
              <a:off x="8197464" y="3668512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B1EFB-765D-44E0-B1C7-527D79A50730}"/>
              </a:ext>
            </a:extLst>
          </p:cNvPr>
          <p:cNvGrpSpPr/>
          <p:nvPr/>
        </p:nvGrpSpPr>
        <p:grpSpPr>
          <a:xfrm>
            <a:off x="6474506" y="4405153"/>
            <a:ext cx="4646978" cy="523220"/>
            <a:chOff x="6474506" y="4405153"/>
            <a:chExt cx="464697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/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B7DD56BB-79DC-47CC-AF0C-FD233EA5CFF4}"/>
                </a:ext>
              </a:extLst>
            </p:cNvPr>
            <p:cNvSpPr/>
            <p:nvPr/>
          </p:nvSpPr>
          <p:spPr>
            <a:xfrm>
              <a:off x="9071759" y="4491424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E6763A3-ACFD-45E4-8FAD-C4AB5458BE57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88E1BA-D5DD-428E-9888-D7D8CA66363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2977A8-2D32-4A4A-8B81-C2AE8A20CCC4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27CA0F-F946-44E1-BD3D-0616AD0EB2A5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9210D2-56B1-49CE-AC70-1D41C8E39154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97E4DA-4BBB-41E4-BE4C-5136585CFE6C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2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3</a:t>
            </a:r>
            <a:r>
              <a:rPr lang="en-US" dirty="0"/>
              <a:t>: Condition on all other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2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4801AB-63EB-4821-A412-22DDA0B39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2" y="2704275"/>
            <a:ext cx="4774845" cy="3888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4629" y="3384835"/>
            <a:ext cx="766482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1046" y="4461426"/>
            <a:ext cx="753035" cy="2131345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/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534D4BA-8F9D-44F4-A5B4-CAA506FF6A59}"/>
              </a:ext>
            </a:extLst>
          </p:cNvPr>
          <p:cNvSpPr/>
          <p:nvPr/>
        </p:nvSpPr>
        <p:spPr>
          <a:xfrm>
            <a:off x="7305579" y="3908136"/>
            <a:ext cx="1078923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53BB6C-2E84-4704-8EC6-D4ECDABEDEA5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B8F519-FF5E-4B9C-B26E-47CCE260934C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CE20F2-144E-48CA-9E25-959FDF97D7CD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CD5247-E4CE-49D1-AC44-D162C1516E29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4F8B4C-7C3A-4977-8CD5-414B5EE09BF7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79DCA94-18DF-4A71-94E0-1879A91F209E}"/>
              </a:ext>
            </a:extLst>
          </p:cNvPr>
          <p:cNvSpPr>
            <a:spLocks noChangeAspect="1"/>
          </p:cNvSpPr>
          <p:nvPr/>
        </p:nvSpPr>
        <p:spPr>
          <a:xfrm>
            <a:off x="252817" y="1389346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D14CC-08DB-4538-B346-B6CA41A98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13" y="2995984"/>
            <a:ext cx="4009064" cy="32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9C7C1-CE61-4195-8AC2-A3E6ECFA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3550497"/>
            <a:ext cx="3713703" cy="21783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528C7-3D9B-4B5E-8BC8-826542EA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3" y="2995984"/>
            <a:ext cx="4036689" cy="3287363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0CCE55-D4A4-4F67-9A3B-777638803AFA}"/>
              </a:ext>
            </a:extLst>
          </p:cNvPr>
          <p:cNvSpPr/>
          <p:nvPr/>
        </p:nvSpPr>
        <p:spPr>
          <a:xfrm>
            <a:off x="2540880" y="490597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4FECE37-3692-4412-BF40-F472C945D90D}"/>
              </a:ext>
            </a:extLst>
          </p:cNvPr>
          <p:cNvSpPr/>
          <p:nvPr/>
        </p:nvSpPr>
        <p:spPr>
          <a:xfrm>
            <a:off x="6244024" y="448963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22C6BA5-2182-4B8A-80DD-C39FB873E6C9}"/>
              </a:ext>
            </a:extLst>
          </p:cNvPr>
          <p:cNvSpPr/>
          <p:nvPr/>
        </p:nvSpPr>
        <p:spPr>
          <a:xfrm>
            <a:off x="6095999" y="518678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9FD215B-9098-4B8A-B223-9EA37643170F}"/>
              </a:ext>
            </a:extLst>
          </p:cNvPr>
          <p:cNvSpPr/>
          <p:nvPr/>
        </p:nvSpPr>
        <p:spPr>
          <a:xfrm>
            <a:off x="10392950" y="5429930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5F6414-425A-4103-9698-84B6FE34FF4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662607-1A8B-449D-95BF-56FE75ADB4BE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ADF148-5B6E-4FFF-8F70-620FAD573C21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FAB59E-4E48-49C5-BB32-396F254A1B57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8F17FA-A8C6-4440-B6AF-7A20A5028DC9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/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 condition on a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subset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of edges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s.t.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blipFill>
                <a:blip r:embed="rId5"/>
                <a:stretch>
                  <a:fillRect b="-324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DF36200-8F5F-4FF7-B819-A5BA91F1814A}"/>
              </a:ext>
            </a:extLst>
          </p:cNvPr>
          <p:cNvSpPr>
            <a:spLocks noChangeAspect="1"/>
          </p:cNvSpPr>
          <p:nvPr/>
        </p:nvSpPr>
        <p:spPr>
          <a:xfrm>
            <a:off x="252817" y="1860833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The Existence of Information Paths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[ISIT 2019]</a:t>
                </a:r>
              </a:p>
              <a:p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blipFill>
                <a:blip r:embed="rId2"/>
                <a:stretch>
                  <a:fillRect l="-179" r="-897" b="-405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Definition [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𝑀</m:t>
                    </m:r>
                  </m:oMath>
                </a14:m>
                <a:r>
                  <a:rPr lang="en-US" sz="2800" u="sng" dirty="0"/>
                  <a:t>-Information Path]</a:t>
                </a:r>
              </a:p>
              <a:p>
                <a:r>
                  <a:rPr lang="en-US" sz="2800" dirty="0"/>
                  <a:t>A path, every edge of which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blipFill>
                <a:blip r:embed="rId3"/>
                <a:stretch>
                  <a:fillRect l="-11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47B5782-DCD7-45A7-9F69-CBB8C95BB0B8}"/>
              </a:ext>
            </a:extLst>
          </p:cNvPr>
          <p:cNvGrpSpPr/>
          <p:nvPr/>
        </p:nvGrpSpPr>
        <p:grpSpPr>
          <a:xfrm>
            <a:off x="2386360" y="4257457"/>
            <a:ext cx="8040794" cy="2136992"/>
            <a:chOff x="2386360" y="4219357"/>
            <a:chExt cx="8040794" cy="2136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/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/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/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/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/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/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04A1311-6091-4684-8B8A-CFE544B91348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4045081" y="456644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8831EF-94CE-43D7-9BA3-0C63C0D733C6}"/>
                </a:ext>
              </a:extLst>
            </p:cNvPr>
            <p:cNvCxnSpPr>
              <a:endCxn id="101" idx="2"/>
            </p:cNvCxnSpPr>
            <p:nvPr/>
          </p:nvCxnSpPr>
          <p:spPr>
            <a:xfrm>
              <a:off x="2955739" y="4566446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F1BD1F5-95C2-492B-8B3A-215BFDE0AC6D}"/>
                </a:ext>
              </a:extLst>
            </p:cNvPr>
            <p:cNvCxnSpPr/>
            <p:nvPr/>
          </p:nvCxnSpPr>
          <p:spPr>
            <a:xfrm>
              <a:off x="8169034" y="6026433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/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/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/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F892B84-9773-47BF-A030-79E37386FCF3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4045081" y="6009261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0920B3-E1D5-42C5-9F3C-695192591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793" y="4713728"/>
              <a:ext cx="1391587" cy="1136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A7B4087-E86A-4C53-BCF1-CF5C9CE8FD75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6097914" y="456644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A092AA-ABD6-4E5B-BFC7-86623752115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097914" y="6009261"/>
              <a:ext cx="137735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36DEA8-7B6C-46EE-8E45-0AD2DEA4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338" y="4714158"/>
              <a:ext cx="1413932" cy="1136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A5823ED-945B-481B-BF4E-9F8271EFFF22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6097914" y="4724446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/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52C189B-529F-4376-8538-62EF02A3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35" y="4724446"/>
              <a:ext cx="1410618" cy="11257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F4973-63E6-4462-BDB3-2F460AD5B5FE}"/>
                </a:ext>
              </a:extLst>
            </p:cNvPr>
            <p:cNvGrpSpPr/>
            <p:nvPr/>
          </p:nvGrpSpPr>
          <p:grpSpPr>
            <a:xfrm>
              <a:off x="9455318" y="5748671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9F89364-036A-4BB0-B4A3-AD78F27E383C}"/>
                  </a:ext>
                </a:extLst>
              </p:cNvPr>
              <p:cNvCxnSpPr/>
              <p:nvPr/>
            </p:nvCxnSpPr>
            <p:spPr>
              <a:xfrm flipH="1">
                <a:off x="9628296" y="5891855"/>
                <a:ext cx="200025" cy="27342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/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/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8336"/>
            <a:ext cx="10515600" cy="823070"/>
          </a:xfrm>
        </p:spPr>
        <p:txBody>
          <a:bodyPr/>
          <a:lstStyle/>
          <a:p>
            <a:r>
              <a:rPr lang="en-US" dirty="0"/>
              <a:t>In terms of Synergistic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/>
              <p:nvPr/>
            </p:nvSpPr>
            <p:spPr>
              <a:xfrm>
                <a:off x="838199" y="1744576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[Synergistic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or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744576"/>
                <a:ext cx="10164553" cy="1667796"/>
              </a:xfrm>
              <a:prstGeom prst="rect">
                <a:avLst/>
              </a:prstGeom>
              <a:blipFill>
                <a:blip r:embed="rId2"/>
                <a:stretch>
                  <a:fillRect b="-3597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A16C301-5C01-4AFB-A83A-CA4AC746E255}"/>
              </a:ext>
            </a:extLst>
          </p:cNvPr>
          <p:cNvSpPr/>
          <p:nvPr/>
        </p:nvSpPr>
        <p:spPr>
          <a:xfrm>
            <a:off x="838199" y="3979028"/>
            <a:ext cx="10164553" cy="166779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</a:rPr>
              <a:t>Conjecture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Any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definition of information flow that allows you to </a:t>
            </a:r>
            <a:r>
              <a:rPr lang="en-US" sz="2800" i="1" u="sng" dirty="0">
                <a:solidFill>
                  <a:schemeClr val="accent4">
                    <a:lumMod val="75000"/>
                  </a:schemeClr>
                </a:solidFill>
              </a:rPr>
              <a:t>track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information paths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must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account for synergistic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051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FA70-36EC-4497-8EBB-18D97601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41"/>
            <a:ext cx="10515600" cy="1701767"/>
          </a:xfrm>
        </p:spPr>
        <p:txBody>
          <a:bodyPr/>
          <a:lstStyle/>
          <a:p>
            <a:r>
              <a:rPr lang="en-US" dirty="0"/>
              <a:t>Functional Connectivity</a:t>
            </a:r>
          </a:p>
          <a:p>
            <a:pPr lvl="1"/>
            <a:r>
              <a:rPr lang="en-US" dirty="0"/>
              <a:t>Granger Causality        </a:t>
            </a:r>
            <a:r>
              <a:rPr lang="en-US" i="1" dirty="0"/>
              <a:t>(Granger, 1969; Bressler &amp; Seth, 2011)</a:t>
            </a:r>
          </a:p>
          <a:p>
            <a:pPr lvl="1"/>
            <a:r>
              <a:rPr lang="en-US" dirty="0"/>
              <a:t>Transfer Entropy          </a:t>
            </a:r>
            <a:r>
              <a:rPr lang="en-US" i="1" dirty="0"/>
              <a:t>(Schreiber, 2000)</a:t>
            </a:r>
          </a:p>
          <a:p>
            <a:pPr lvl="1"/>
            <a:r>
              <a:rPr lang="en-US" dirty="0"/>
              <a:t>Directed Information  </a:t>
            </a:r>
            <a:r>
              <a:rPr lang="en-US" i="1" dirty="0"/>
              <a:t>(Massey, 1990; Quinn et al.,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9CE64-5F7C-4B2F-9747-19B0894C2467}"/>
              </a:ext>
            </a:extLst>
          </p:cNvPr>
          <p:cNvSpPr txBox="1">
            <a:spLocks/>
          </p:cNvSpPr>
          <p:nvPr/>
        </p:nvSpPr>
        <p:spPr>
          <a:xfrm>
            <a:off x="817809" y="3289702"/>
            <a:ext cx="10515600" cy="5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you get Information Flow from Granger Causality?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1D6BFC-9744-4ECB-AA6B-370C5FBF68C2}"/>
              </a:ext>
            </a:extLst>
          </p:cNvPr>
          <p:cNvGrpSpPr/>
          <p:nvPr/>
        </p:nvGrpSpPr>
        <p:grpSpPr>
          <a:xfrm>
            <a:off x="3645480" y="666348"/>
            <a:ext cx="4860257" cy="8459857"/>
            <a:chOff x="3298417" y="758713"/>
            <a:chExt cx="4860257" cy="8459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D2AFF-640B-4AFD-BB1A-7AD9B64ED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884" y="4629001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95C99-1668-4F1C-A8D4-EC285D47A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502" y="4629001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8EF47-111B-42C7-B1B5-CD7CA952ED5F}"/>
                </a:ext>
              </a:extLst>
            </p:cNvPr>
            <p:cNvSpPr>
              <a:spLocks noChangeAspect="1"/>
            </p:cNvSpPr>
            <p:nvPr/>
          </p:nvSpPr>
          <p:spPr>
            <a:xfrm rot="18949570">
              <a:off x="3298417" y="4399093"/>
              <a:ext cx="4819477" cy="4819477"/>
            </a:xfrm>
            <a:prstGeom prst="arc">
              <a:avLst>
                <a:gd name="adj1" fmla="val 17049599"/>
                <a:gd name="adj2" fmla="val 20666572"/>
              </a:avLst>
            </a:prstGeom>
            <a:ln w="50800">
              <a:solidFill>
                <a:schemeClr val="accent1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53AEF3E-B3D2-4097-9BC8-49D95597C089}"/>
                </a:ext>
              </a:extLst>
            </p:cNvPr>
            <p:cNvSpPr>
              <a:spLocks noChangeAspect="1"/>
            </p:cNvSpPr>
            <p:nvPr/>
          </p:nvSpPr>
          <p:spPr>
            <a:xfrm rot="8149570">
              <a:off x="3339197" y="758713"/>
              <a:ext cx="4819477" cy="4819477"/>
            </a:xfrm>
            <a:prstGeom prst="arc">
              <a:avLst>
                <a:gd name="adj1" fmla="val 17049379"/>
                <a:gd name="adj2" fmla="val 20776217"/>
              </a:avLst>
            </a:prstGeom>
            <a:ln w="54610">
              <a:solidFill>
                <a:schemeClr val="accent6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/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/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4B768F-0194-411A-A3F6-35B9F5F620E4}"/>
              </a:ext>
            </a:extLst>
          </p:cNvPr>
          <p:cNvGrpSpPr/>
          <p:nvPr/>
        </p:nvGrpSpPr>
        <p:grpSpPr>
          <a:xfrm>
            <a:off x="4892274" y="5762292"/>
            <a:ext cx="2407454" cy="594057"/>
            <a:chOff x="4892274" y="5762292"/>
            <a:chExt cx="2407454" cy="59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/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/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r1-thick.png">
            <a:extLst>
              <a:ext uri="{FF2B5EF4-FFF2-40B4-BE49-F238E27FC236}">
                <a16:creationId xmlns:a16="http://schemas.microsoft.com/office/drawing/2014/main" id="{F375AEA9-ED6F-4BD4-A22A-1F07895A10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522" y="4297604"/>
            <a:ext cx="1433496" cy="1123288"/>
          </a:xfrm>
          <a:prstGeom prst="rect">
            <a:avLst/>
          </a:prstGeom>
        </p:spPr>
      </p:pic>
      <p:pic>
        <p:nvPicPr>
          <p:cNvPr id="29" name="Picture 28" descr="ar2-thick.png">
            <a:extLst>
              <a:ext uri="{FF2B5EF4-FFF2-40B4-BE49-F238E27FC236}">
                <a16:creationId xmlns:a16="http://schemas.microsoft.com/office/drawing/2014/main" id="{5798047B-621F-43C1-8F83-97A3DAED31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273" y="4272074"/>
            <a:ext cx="1498655" cy="117434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661234-1B2E-4052-96C2-4FA308DC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Granger Causality and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6874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/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/>
              <p:nvPr/>
            </p:nvSpPr>
            <p:spPr>
              <a:xfrm>
                <a:off x="6651432" y="5073180"/>
                <a:ext cx="2461828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32" y="5073180"/>
                <a:ext cx="2461828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19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6BF7FB5-A4B7-4B01-9AB8-1446008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Granger Causality and Information Flow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43AFEF-4609-44D6-AC14-9F7CA58BF066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/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blipFill>
                <a:blip r:embed="rId5"/>
                <a:stretch>
                  <a:fillRect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507EC7F-AD08-476B-942C-5EC6C6E4EBA1}"/>
              </a:ext>
            </a:extLst>
          </p:cNvPr>
          <p:cNvGrpSpPr/>
          <p:nvPr/>
        </p:nvGrpSpPr>
        <p:grpSpPr>
          <a:xfrm>
            <a:off x="838200" y="2465891"/>
            <a:ext cx="4916846" cy="2507260"/>
            <a:chOff x="838200" y="2465891"/>
            <a:chExt cx="4916846" cy="25072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B44471-FA62-48CC-94DC-A754D5B13FDB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73E040-6CDA-4919-8BFF-3945F6C47533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036CC8-E977-4C2B-8F1C-FDB24B43C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944C6B-82FE-4950-97CA-3907F9149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31E1F9-F9C5-41B4-8104-7A96B0212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4003B3-C4EC-4D28-9EBE-9282CC44F182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46362D2-3B65-4673-9E20-33142DE3C1B0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6DCD29-5E4A-4286-99E3-5CD6A7CA87DE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824D1B7-8106-4CEB-AB11-B3483F713F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2D046B7-8864-4B1A-8809-816BD092F77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85280864-53B2-4BA2-AF5E-9F0F64BDFB2D}"/>
                </a:ext>
              </a:extLst>
            </p:cNvPr>
            <p:cNvCxnSpPr>
              <a:cxnSpLocks/>
              <a:stCxn id="32" idx="4"/>
              <a:endCxn id="31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6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7"/>
                  <a:stretch>
                    <a:fillRect l="-2564" t="-5263" r="-15385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8"/>
                  <a:stretch>
                    <a:fillRect l="-4918" r="-2295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9"/>
                  <a:stretch>
                    <a:fillRect l="-3030" r="-757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10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525339D-EB88-442B-8AAA-76054CAC9B66}"/>
              </a:ext>
            </a:extLst>
          </p:cNvPr>
          <p:cNvSpPr/>
          <p:nvPr/>
        </p:nvSpPr>
        <p:spPr>
          <a:xfrm>
            <a:off x="1111621" y="6033183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i="1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84408A-931E-41DD-BD43-CEFA3F1EE81A}"/>
                  </a:ext>
                </a:extLst>
              </p:cNvPr>
              <p:cNvSpPr/>
              <p:nvPr/>
            </p:nvSpPr>
            <p:spPr>
              <a:xfrm>
                <a:off x="9215718" y="5299145"/>
                <a:ext cx="106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solidFill>
                      <a:srgbClr val="CC0000"/>
                    </a:solidFill>
                  </a:rPr>
                  <a:t> !!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84408A-931E-41DD-BD43-CEFA3F1EE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18" y="5299145"/>
                <a:ext cx="1060418" cy="461665"/>
              </a:xfrm>
              <a:prstGeom prst="rect">
                <a:avLst/>
              </a:prstGeom>
              <a:blipFill>
                <a:blip r:embed="rId11"/>
                <a:stretch>
                  <a:fillRect t="-10526" r="-68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7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D52C-C5B7-4C09-8183-C345DCF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8CC60-C23C-49E2-87C7-89C5C4DD1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" y="1067497"/>
            <a:ext cx="2047875" cy="21096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121CD8-3FB8-47BC-BDA6-6E00796B20AE}"/>
              </a:ext>
            </a:extLst>
          </p:cNvPr>
          <p:cNvGrpSpPr/>
          <p:nvPr/>
        </p:nvGrpSpPr>
        <p:grpSpPr>
          <a:xfrm>
            <a:off x="2198315" y="1416228"/>
            <a:ext cx="2133600" cy="2300350"/>
            <a:chOff x="5637742" y="954914"/>
            <a:chExt cx="2133600" cy="2300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F2DE24-2DDC-4871-87B0-23EE102CFC98}"/>
                </a:ext>
              </a:extLst>
            </p:cNvPr>
            <p:cNvSpPr/>
            <p:nvPr/>
          </p:nvSpPr>
          <p:spPr>
            <a:xfrm>
              <a:off x="5637742" y="954914"/>
              <a:ext cx="2133600" cy="23003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C7D4F8-A7DD-4C2D-906E-49F2901FE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7742" y="954914"/>
              <a:ext cx="2133600" cy="230035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B844E1B-9C77-40A1-BF09-AD74220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2" y="331155"/>
            <a:ext cx="3350595" cy="61838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High-density EEG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09763B-08A3-433C-968C-27BADE703F41}"/>
              </a:ext>
            </a:extLst>
          </p:cNvPr>
          <p:cNvSpPr txBox="1">
            <a:spLocks/>
          </p:cNvSpPr>
          <p:nvPr/>
        </p:nvSpPr>
        <p:spPr>
          <a:xfrm>
            <a:off x="529567" y="4144308"/>
            <a:ext cx="5396168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Experimental design &amp; Data analysis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4E67F0-3FFF-4ECE-8BF8-4F96B9F45B34}"/>
              </a:ext>
            </a:extLst>
          </p:cNvPr>
          <p:cNvSpPr txBox="1">
            <a:spLocks/>
          </p:cNvSpPr>
          <p:nvPr/>
        </p:nvSpPr>
        <p:spPr>
          <a:xfrm>
            <a:off x="6275051" y="230333"/>
            <a:ext cx="5396168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Source Localization:</a:t>
            </a:r>
            <a:br>
              <a:rPr lang="en-US" sz="2800" dirty="0"/>
            </a:br>
            <a:r>
              <a:rPr lang="en-US" sz="2800" dirty="0"/>
              <a:t>Fundamental Limits and Algorithms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F2C7C-2457-4F81-9F2C-94C6831B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5"/>
          <a:stretch/>
        </p:blipFill>
        <p:spPr>
          <a:xfrm>
            <a:off x="4184013" y="533556"/>
            <a:ext cx="1581645" cy="1703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F0622-0987-495A-8229-7972E839AF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0" t="12023" r="24572" b="17149"/>
          <a:stretch/>
        </p:blipFill>
        <p:spPr>
          <a:xfrm>
            <a:off x="6763182" y="3056605"/>
            <a:ext cx="2209954" cy="1682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78DBAE-7D59-4B45-8846-E113757F1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71" y="1340730"/>
            <a:ext cx="2568232" cy="192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4CE93-752D-4B81-8451-99C94CE3F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59" b="9804"/>
          <a:stretch/>
        </p:blipFill>
        <p:spPr>
          <a:xfrm>
            <a:off x="6326688" y="1264409"/>
            <a:ext cx="2509483" cy="1715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8BF41-56A3-49CF-B1DD-A80E0F343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90" y="3429000"/>
            <a:ext cx="2509484" cy="1682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65ACE4-75F7-4BF4-90DA-48F2DDB02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/>
          <a:stretch/>
        </p:blipFill>
        <p:spPr>
          <a:xfrm>
            <a:off x="529567" y="4776643"/>
            <a:ext cx="1304202" cy="1415515"/>
          </a:xfrm>
          <a:prstGeom prst="rect">
            <a:avLst/>
          </a:prstGeom>
        </p:spPr>
      </p:pic>
      <p:pic>
        <p:nvPicPr>
          <p:cNvPr id="1026" name="Picture 2" descr="https://lh5.googleusercontent.com/KSBtKeWIZehQ1njiSVZHzLO75N8VxZUgTi_CTlgEg3mfvmOk3Lvj0WUM4SJe7WhL9q35Yewx9FEEyu1e9Ug6RPfNMS2VEt4tYUvqKYilAgbUMXhgNR_BWlyDllz-Rcu1Ja8Uvisy">
            <a:extLst>
              <a:ext uri="{FF2B5EF4-FFF2-40B4-BE49-F238E27FC236}">
                <a16:creationId xmlns:a16="http://schemas.microsoft.com/office/drawing/2014/main" id="{AA2F7025-0AA5-446A-9118-4C6ABD47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69" y="4767367"/>
            <a:ext cx="2266430" cy="17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XPXyD8IZRbsUq7-CHuLhpMvk59xHKSz6EjKrtZiHKShpPK3CaD8V5GqWZSPNQexBmGs5aiy4rTMpWNUZNwg3W0P5BV3YnXyFcLDQTxDT2-POdVWm_oJq8fL9kvoD5IbIR3ssD1YI">
            <a:extLst>
              <a:ext uri="{FF2B5EF4-FFF2-40B4-BE49-F238E27FC236}">
                <a16:creationId xmlns:a16="http://schemas.microsoft.com/office/drawing/2014/main" id="{2EDB42E5-CD2C-4209-9B32-21ABF6CE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30" y="4738621"/>
            <a:ext cx="2322917" cy="17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CBDAE7-D625-4BBA-89B3-68A44C9049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5362" r="3619" b="17965"/>
          <a:stretch/>
        </p:blipFill>
        <p:spPr>
          <a:xfrm>
            <a:off x="4331915" y="2135397"/>
            <a:ext cx="1273018" cy="14299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7EB675-8797-4A11-883C-8213E54D4DA0}"/>
              </a:ext>
            </a:extLst>
          </p:cNvPr>
          <p:cNvSpPr txBox="1"/>
          <p:nvPr/>
        </p:nvSpPr>
        <p:spPr>
          <a:xfrm>
            <a:off x="242623" y="3238658"/>
            <a:ext cx="196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(Robinson et al.,</a:t>
            </a:r>
            <a:br>
              <a:rPr lang="en-US" sz="2000" i="1" dirty="0"/>
            </a:br>
            <a:r>
              <a:rPr lang="en-US" sz="2000" i="1" dirty="0"/>
              <a:t>Sci. Rep. 2017)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387A1-20F7-41BF-BE06-C0B087BF2E33}"/>
              </a:ext>
            </a:extLst>
          </p:cNvPr>
          <p:cNvSpPr txBox="1"/>
          <p:nvPr/>
        </p:nvSpPr>
        <p:spPr>
          <a:xfrm>
            <a:off x="7111439" y="5136571"/>
            <a:ext cx="4208557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(Venkatesh and Grover, ISIT 2017)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E3C9A-2CA7-426E-B68C-2FB992B27C29}"/>
              </a:ext>
            </a:extLst>
          </p:cNvPr>
          <p:cNvSpPr txBox="1"/>
          <p:nvPr/>
        </p:nvSpPr>
        <p:spPr>
          <a:xfrm>
            <a:off x="6431644" y="6023478"/>
            <a:ext cx="121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(ongoing)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4F547-6800-4218-8CCA-48B28408D81A}"/>
              </a:ext>
            </a:extLst>
          </p:cNvPr>
          <p:cNvSpPr txBox="1"/>
          <p:nvPr/>
        </p:nvSpPr>
        <p:spPr>
          <a:xfrm>
            <a:off x="1988484" y="3641559"/>
            <a:ext cx="420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(Grover &amp; Venkatesh, Proc. IEEE 2016)</a:t>
            </a:r>
          </a:p>
        </p:txBody>
      </p:sp>
    </p:spTree>
    <p:extLst>
      <p:ext uri="{BB962C8B-B14F-4D97-AF65-F5344CB8AC3E}">
        <p14:creationId xmlns:p14="http://schemas.microsoft.com/office/powerpoint/2010/main" val="16894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4" grpId="0"/>
      <p:bldP spid="25" grpId="0"/>
      <p:bldP spid="27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34F81-8989-4F39-A19D-D438A2529603}"/>
              </a:ext>
            </a:extLst>
          </p:cNvPr>
          <p:cNvGrpSpPr/>
          <p:nvPr/>
        </p:nvGrpSpPr>
        <p:grpSpPr>
          <a:xfrm>
            <a:off x="694702" y="1909974"/>
            <a:ext cx="7122961" cy="778039"/>
            <a:chOff x="1640429" y="1877673"/>
            <a:chExt cx="8618782" cy="77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/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noFill/>
                <a:ln w="25400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Ins="274320"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8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u="sng" dirty="0">
                      <a:solidFill>
                        <a:schemeClr val="tx1"/>
                      </a:solidFill>
                    </a:rPr>
                    <a:t>-Derived Information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blipFill>
                  <a:blip r:embed="rId2"/>
                  <a:stretch>
                    <a:fillRect b="-6250"/>
                  </a:stretch>
                </a:blipFill>
                <a:ln w="25400">
                  <a:noFill/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/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  <a:blipFill>
                  <a:blip r:embed="rId3"/>
                  <a:stretch>
                    <a:fillRect t="-13793"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82024C-2B01-45AD-85A6-DF41923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5" y="980501"/>
            <a:ext cx="3784031" cy="188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B6ECE-F0FB-4A98-AE4E-05876F82E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>
          <a:xfrm>
            <a:off x="838200" y="3277522"/>
            <a:ext cx="9933223" cy="2296324"/>
          </a:xfrm>
          <a:prstGeom prst="rect">
            <a:avLst/>
          </a:prstGeom>
        </p:spPr>
      </p:pic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0E29A9B-8B18-48CF-AFBD-972FF51A1894}"/>
              </a:ext>
            </a:extLst>
          </p:cNvPr>
          <p:cNvSpPr/>
          <p:nvPr/>
        </p:nvSpPr>
        <p:spPr>
          <a:xfrm>
            <a:off x="2161199" y="4071147"/>
            <a:ext cx="1077760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259E05F2-E780-4DEC-9A8C-C0EB0A41186D}"/>
              </a:ext>
            </a:extLst>
          </p:cNvPr>
          <p:cNvSpPr/>
          <p:nvPr/>
        </p:nvSpPr>
        <p:spPr>
          <a:xfrm>
            <a:off x="4118310" y="4071147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F13F4259-3609-4C2C-8463-3697EE824EAA}"/>
              </a:ext>
            </a:extLst>
          </p:cNvPr>
          <p:cNvSpPr/>
          <p:nvPr/>
        </p:nvSpPr>
        <p:spPr>
          <a:xfrm>
            <a:off x="5287965" y="4090079"/>
            <a:ext cx="1707746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E09CCB0-0931-42BF-93D3-AE2333ABFC5F}"/>
              </a:ext>
            </a:extLst>
          </p:cNvPr>
          <p:cNvSpPr/>
          <p:nvPr/>
        </p:nvSpPr>
        <p:spPr>
          <a:xfrm>
            <a:off x="5838837" y="4976654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439D-BCFE-4A8D-96B1-D760F4A5C35E}"/>
              </a:ext>
            </a:extLst>
          </p:cNvPr>
          <p:cNvSpPr/>
          <p:nvPr/>
        </p:nvSpPr>
        <p:spPr>
          <a:xfrm>
            <a:off x="8745425" y="4097871"/>
            <a:ext cx="1707746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DE8FA81F-FD93-448D-A2B2-FD87ECCCC283}"/>
              </a:ext>
            </a:extLst>
          </p:cNvPr>
          <p:cNvSpPr/>
          <p:nvPr/>
        </p:nvSpPr>
        <p:spPr>
          <a:xfrm>
            <a:off x="7583020" y="4079062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7ECDBA1B-F5AB-4AEA-8B3C-F5510A0755FD}"/>
              </a:ext>
            </a:extLst>
          </p:cNvPr>
          <p:cNvSpPr/>
          <p:nvPr/>
        </p:nvSpPr>
        <p:spPr>
          <a:xfrm>
            <a:off x="3952307" y="4975637"/>
            <a:ext cx="6117109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FC8F306-75D7-4153-9AB4-4878BF38A0FA}"/>
              </a:ext>
            </a:extLst>
          </p:cNvPr>
          <p:cNvSpPr/>
          <p:nvPr/>
        </p:nvSpPr>
        <p:spPr>
          <a:xfrm>
            <a:off x="2297940" y="3177084"/>
            <a:ext cx="7672325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350835-5B61-44C4-8423-DAAFB5FDB677}"/>
              </a:ext>
            </a:extLst>
          </p:cNvPr>
          <p:cNvSpPr/>
          <p:nvPr/>
        </p:nvSpPr>
        <p:spPr>
          <a:xfrm>
            <a:off x="3580042" y="5751138"/>
            <a:ext cx="5032253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All edges have M-information flow!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C365B5-83A3-4787-9707-FB63A4B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Resolving the Granger causality counterexample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BB2469-C0EC-432C-9D6C-AC3A31F45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9131" y="5906778"/>
                <a:ext cx="9337965" cy="44957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Are Bob’s transmissions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-derived from Alice’s, or vice versa?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BB2469-C0EC-432C-9D6C-AC3A31F45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131" y="5906778"/>
                <a:ext cx="9337965" cy="449571"/>
              </a:xfrm>
              <a:blipFill>
                <a:blip r:embed="rId6"/>
                <a:stretch>
                  <a:fillRect t="-22973" b="-4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34F81-8989-4F39-A19D-D438A2529603}"/>
              </a:ext>
            </a:extLst>
          </p:cNvPr>
          <p:cNvGrpSpPr/>
          <p:nvPr/>
        </p:nvGrpSpPr>
        <p:grpSpPr>
          <a:xfrm>
            <a:off x="694702" y="1909974"/>
            <a:ext cx="7122961" cy="778039"/>
            <a:chOff x="1640429" y="1877673"/>
            <a:chExt cx="8618782" cy="77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/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noFill/>
                <a:ln w="25400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Ins="274320"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8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u="sng" dirty="0">
                      <a:solidFill>
                        <a:schemeClr val="tx1"/>
                      </a:solidFill>
                    </a:rPr>
                    <a:t>-Derived Information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blipFill>
                  <a:blip r:embed="rId2"/>
                  <a:stretch>
                    <a:fillRect b="-6250"/>
                  </a:stretch>
                </a:blipFill>
                <a:ln w="25400">
                  <a:noFill/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/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  <a:blipFill>
                  <a:blip r:embed="rId3"/>
                  <a:stretch>
                    <a:fillRect t="-13793"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82024C-2B01-45AD-85A6-DF41923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5" y="980501"/>
            <a:ext cx="3784031" cy="188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B6ECE-F0FB-4A98-AE4E-05876F82E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>
          <a:xfrm>
            <a:off x="838200" y="3277522"/>
            <a:ext cx="9933223" cy="2296324"/>
          </a:xfrm>
          <a:prstGeom prst="rect">
            <a:avLst/>
          </a:prstGeom>
        </p:spPr>
      </p:pic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E09CCB0-0931-42BF-93D3-AE2333ABFC5F}"/>
              </a:ext>
            </a:extLst>
          </p:cNvPr>
          <p:cNvSpPr/>
          <p:nvPr/>
        </p:nvSpPr>
        <p:spPr>
          <a:xfrm>
            <a:off x="7575621" y="4092069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C365B5-83A3-4787-9707-FB63A4B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Resolving the Granger causality counterexample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12840F-DABD-406D-AF6C-E095A72499AE}"/>
              </a:ext>
            </a:extLst>
          </p:cNvPr>
          <p:cNvCxnSpPr/>
          <p:nvPr/>
        </p:nvCxnSpPr>
        <p:spPr>
          <a:xfrm>
            <a:off x="8383836" y="2771026"/>
            <a:ext cx="0" cy="28809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6D028FB-4025-4573-B5EC-C7471BDDE154}"/>
              </a:ext>
            </a:extLst>
          </p:cNvPr>
          <p:cNvSpPr/>
          <p:nvPr/>
        </p:nvSpPr>
        <p:spPr>
          <a:xfrm>
            <a:off x="2198819" y="4098765"/>
            <a:ext cx="999266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DECF50A3-ECD4-4580-8286-20F5357E3515}"/>
              </a:ext>
            </a:extLst>
          </p:cNvPr>
          <p:cNvSpPr/>
          <p:nvPr/>
        </p:nvSpPr>
        <p:spPr>
          <a:xfrm>
            <a:off x="5253020" y="4089814"/>
            <a:ext cx="1775742" cy="439315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A3C04D-F62C-4EE8-8219-4E71E1C6CAD9}"/>
                  </a:ext>
                </a:extLst>
              </p:cNvPr>
              <p:cNvSpPr txBox="1"/>
              <p:nvPr/>
            </p:nvSpPr>
            <p:spPr>
              <a:xfrm>
                <a:off x="714710" y="5821074"/>
                <a:ext cx="5120889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A3C04D-F62C-4EE8-8219-4E71E1C6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0" y="5821074"/>
                <a:ext cx="5120889" cy="535275"/>
              </a:xfrm>
              <a:prstGeom prst="rect">
                <a:avLst/>
              </a:prstGeom>
              <a:blipFill>
                <a:blip r:embed="rId6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BC2D0E-5F9F-48FE-894E-7577A7FABC9E}"/>
                  </a:ext>
                </a:extLst>
              </p:cNvPr>
              <p:cNvSpPr txBox="1"/>
              <p:nvPr/>
            </p:nvSpPr>
            <p:spPr>
              <a:xfrm>
                <a:off x="6753007" y="5828567"/>
                <a:ext cx="4567854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BC2D0E-5F9F-48FE-894E-7577A7FAB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7" y="5828567"/>
                <a:ext cx="4567854" cy="535275"/>
              </a:xfrm>
              <a:prstGeom prst="rect">
                <a:avLst/>
              </a:prstGeom>
              <a:blipFill>
                <a:blip r:embed="rId7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47FCCF7D-2D98-4168-B56A-7E7E91C5D598}"/>
              </a:ext>
            </a:extLst>
          </p:cNvPr>
          <p:cNvSpPr/>
          <p:nvPr/>
        </p:nvSpPr>
        <p:spPr>
          <a:xfrm>
            <a:off x="8734252" y="4106685"/>
            <a:ext cx="1684917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D6A04D-3DB5-4B9D-8523-866384937896}"/>
              </a:ext>
            </a:extLst>
          </p:cNvPr>
          <p:cNvCxnSpPr/>
          <p:nvPr/>
        </p:nvCxnSpPr>
        <p:spPr>
          <a:xfrm>
            <a:off x="10758570" y="2803989"/>
            <a:ext cx="0" cy="28809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F63A3DBE-2D62-4364-8FDA-0ED9DAF35D55}"/>
              </a:ext>
            </a:extLst>
          </p:cNvPr>
          <p:cNvSpPr/>
          <p:nvPr/>
        </p:nvSpPr>
        <p:spPr>
          <a:xfrm>
            <a:off x="4131956" y="4108208"/>
            <a:ext cx="564060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6B84EEB-B609-482E-AB55-81770DECD3E8}"/>
              </a:ext>
            </a:extLst>
          </p:cNvPr>
          <p:cNvSpPr/>
          <p:nvPr/>
        </p:nvSpPr>
        <p:spPr>
          <a:xfrm>
            <a:off x="7570122" y="4106685"/>
            <a:ext cx="564060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46FA4-EFB7-4B3A-8B97-D57A3497A455}"/>
              </a:ext>
            </a:extLst>
          </p:cNvPr>
          <p:cNvSpPr txBox="1"/>
          <p:nvPr/>
        </p:nvSpPr>
        <p:spPr>
          <a:xfrm>
            <a:off x="504021" y="5440512"/>
            <a:ext cx="42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/>
                </a:solidFill>
              </a:rPr>
              <a:t>✓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598BEED-9CBB-41DE-97FF-0607F33F4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308" y="5433019"/>
            <a:ext cx="4186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✗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BA93D2-3E47-4D70-A263-1E3DF64F0E4F}"/>
              </a:ext>
            </a:extLst>
          </p:cNvPr>
          <p:cNvSpPr/>
          <p:nvPr/>
        </p:nvSpPr>
        <p:spPr>
          <a:xfrm>
            <a:off x="1638697" y="5751138"/>
            <a:ext cx="8914943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Bob’s transmissions are M-derived from Alice’s, but not vice versa!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2" grpId="0" animBg="1"/>
      <p:bldP spid="22" grpId="1" animBg="1"/>
      <p:bldP spid="24" grpId="0"/>
      <p:bldP spid="24" grpId="1"/>
      <p:bldP spid="25" grpId="0"/>
      <p:bldP spid="25" grpId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11" grpId="0"/>
      <p:bldP spid="11" grpId="1"/>
      <p:bldP spid="36" grpId="0"/>
      <p:bldP spid="36" grpId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dirty="0"/>
                  <a:t>Need a theoretical framework for information flow</a:t>
                </a:r>
              </a:p>
              <a:p>
                <a:pPr lvl="1"/>
                <a:r>
                  <a:rPr lang="en-US" dirty="0"/>
                  <a:t>Interpreting GC can yield incorrect directions of info flow</a:t>
                </a:r>
              </a:p>
              <a:p>
                <a:pPr lvl="1"/>
                <a:r>
                  <a:rPr lang="en-US" dirty="0"/>
                  <a:t>Need to separate </a:t>
                </a:r>
                <a:r>
                  <a:rPr lang="en-US" i="1" dirty="0"/>
                  <a:t>definition</a:t>
                </a:r>
                <a:r>
                  <a:rPr lang="en-US" dirty="0"/>
                  <a:t> from </a:t>
                </a:r>
                <a:r>
                  <a:rPr lang="en-US" i="1" dirty="0"/>
                  <a:t>estimation</a:t>
                </a:r>
              </a:p>
              <a:p>
                <a:r>
                  <a:rPr lang="en-US" dirty="0"/>
                  <a:t>New 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-Information Flow</a:t>
                </a:r>
              </a:p>
              <a:p>
                <a:pPr lvl="1"/>
                <a:r>
                  <a:rPr lang="en-US" dirty="0"/>
                  <a:t>Conditioning on some subset of edges: incorporating synergistic info</a:t>
                </a:r>
              </a:p>
              <a:p>
                <a:pPr lvl="1"/>
                <a:r>
                  <a:rPr lang="en-US" dirty="0"/>
                  <a:t>Directly associated with the message of interest,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Able to prove the info-path theorem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  <a:blipFill>
                <a:blip r:embed="rId2"/>
                <a:stretch>
                  <a:fillRect l="-1021" t="-1480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C03AF1-2148-4AF3-BFDC-BBE11F8D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07"/>
            <a:ext cx="10515600" cy="618385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B5A156-8C14-431C-B5F2-7F0013857474}"/>
              </a:ext>
            </a:extLst>
          </p:cNvPr>
          <p:cNvSpPr txBox="1">
            <a:spLocks/>
          </p:cNvSpPr>
          <p:nvPr/>
        </p:nvSpPr>
        <p:spPr>
          <a:xfrm>
            <a:off x="838200" y="3977952"/>
            <a:ext cx="105156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Other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DA2B5-15F3-4D2E-8F97-8834FBB6360B}"/>
              </a:ext>
            </a:extLst>
          </p:cNvPr>
          <p:cNvSpPr txBox="1"/>
          <p:nvPr/>
        </p:nvSpPr>
        <p:spPr>
          <a:xfrm>
            <a:off x="838200" y="4649132"/>
            <a:ext cx="74821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obtain inferences that existing tools cannot: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flow in feedback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multiple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Detecting hidden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86CD8-35B2-4715-94EB-1D7C343390F6}"/>
              </a:ext>
            </a:extLst>
          </p:cNvPr>
          <p:cNvSpPr/>
          <p:nvPr/>
        </p:nvSpPr>
        <p:spPr>
          <a:xfrm>
            <a:off x="6924389" y="5634017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1728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</a:rPr>
                  <a:t>s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08C3731-1837-48D2-86A8-098F9795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69437"/>
            <a:ext cx="4356229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Condition on the empty set: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/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No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  <a:blipFill>
                <a:blip r:embed="rId3"/>
                <a:stretch>
                  <a:fillRect l="-1308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/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has 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 flow if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blipFill>
                <a:blip r:embed="rId4"/>
                <a:stretch>
                  <a:fillRect b="-195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C4A7A85-F62F-4D9D-B588-60A661743C18}"/>
              </a:ext>
            </a:extLst>
          </p:cNvPr>
          <p:cNvGrpSpPr/>
          <p:nvPr/>
        </p:nvGrpSpPr>
        <p:grpSpPr>
          <a:xfrm>
            <a:off x="1475746" y="2411098"/>
            <a:ext cx="9240503" cy="759528"/>
            <a:chOff x="1480097" y="2548518"/>
            <a:chExt cx="9240503" cy="75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/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out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of a node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into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the node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blipFill>
                  <a:blip r:embed="rId3"/>
                  <a:stretch>
                    <a:fillRect b="-5469"/>
                  </a:stretch>
                </a:blip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B3F5D1-3ED0-4F86-9BFB-47E9C7C3F2B7}"/>
                </a:ext>
              </a:extLst>
            </p:cNvPr>
            <p:cNvCxnSpPr/>
            <p:nvPr/>
          </p:nvCxnSpPr>
          <p:spPr>
            <a:xfrm flipH="1">
              <a:off x="6015035" y="2801096"/>
              <a:ext cx="200025" cy="273422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048-5D76-4AB9-8AEA-8F00B9338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24" y="3564479"/>
            <a:ext cx="4756032" cy="2791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/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/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9E1009E-BEFF-4D62-A62D-392CF55DB4E6}"/>
              </a:ext>
            </a:extLst>
          </p:cNvPr>
          <p:cNvSpPr/>
          <p:nvPr/>
        </p:nvSpPr>
        <p:spPr>
          <a:xfrm>
            <a:off x="3998205" y="534958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1ED61A-03BF-4E91-882A-96724CF5145C}"/>
              </a:ext>
            </a:extLst>
          </p:cNvPr>
          <p:cNvSpPr/>
          <p:nvPr/>
        </p:nvSpPr>
        <p:spPr>
          <a:xfrm>
            <a:off x="3075404" y="5674051"/>
            <a:ext cx="729073" cy="739579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9A61814C-8235-4C17-974E-86D31406B7F9}"/>
              </a:ext>
            </a:extLst>
          </p:cNvPr>
          <p:cNvSpPr/>
          <p:nvPr/>
        </p:nvSpPr>
        <p:spPr>
          <a:xfrm>
            <a:off x="3752845" y="4213855"/>
            <a:ext cx="860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animBg="1"/>
      <p:bldP spid="16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The Existence of Information Paths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blipFill>
                <a:blip r:embed="rId2"/>
                <a:stretch>
                  <a:fillRect l="-179" r="-897" b="-405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Definition [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𝑀</m:t>
                    </m:r>
                  </m:oMath>
                </a14:m>
                <a:r>
                  <a:rPr lang="en-US" sz="2800" u="sng" dirty="0"/>
                  <a:t>-Information Path]</a:t>
                </a:r>
              </a:p>
              <a:p>
                <a:r>
                  <a:rPr lang="en-US" sz="2800" dirty="0"/>
                  <a:t>A path, every edge of which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blipFill>
                <a:blip r:embed="rId3"/>
                <a:stretch>
                  <a:fillRect l="-11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47B5782-DCD7-45A7-9F69-CBB8C95BB0B8}"/>
              </a:ext>
            </a:extLst>
          </p:cNvPr>
          <p:cNvGrpSpPr/>
          <p:nvPr/>
        </p:nvGrpSpPr>
        <p:grpSpPr>
          <a:xfrm>
            <a:off x="2386360" y="4257457"/>
            <a:ext cx="8040794" cy="2136992"/>
            <a:chOff x="2386360" y="4219357"/>
            <a:chExt cx="8040794" cy="2136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/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/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/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/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/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/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04A1311-6091-4684-8B8A-CFE544B91348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4045081" y="456644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8831EF-94CE-43D7-9BA3-0C63C0D733C6}"/>
                </a:ext>
              </a:extLst>
            </p:cNvPr>
            <p:cNvCxnSpPr>
              <a:endCxn id="101" idx="2"/>
            </p:cNvCxnSpPr>
            <p:nvPr/>
          </p:nvCxnSpPr>
          <p:spPr>
            <a:xfrm>
              <a:off x="2955739" y="4566446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F1BD1F5-95C2-492B-8B3A-215BFDE0AC6D}"/>
                </a:ext>
              </a:extLst>
            </p:cNvPr>
            <p:cNvCxnSpPr/>
            <p:nvPr/>
          </p:nvCxnSpPr>
          <p:spPr>
            <a:xfrm>
              <a:off x="8169034" y="6026433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/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/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/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F892B84-9773-47BF-A030-79E37386FCF3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4045081" y="6009261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0920B3-E1D5-42C5-9F3C-695192591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793" y="4713728"/>
              <a:ext cx="1391587" cy="1136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A7B4087-E86A-4C53-BCF1-CF5C9CE8FD75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6097914" y="456644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A092AA-ABD6-4E5B-BFC7-86623752115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097914" y="6009261"/>
              <a:ext cx="137735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36DEA8-7B6C-46EE-8E45-0AD2DEA4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338" y="4714158"/>
              <a:ext cx="1413932" cy="1136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A5823ED-945B-481B-BF4E-9F8271EFFF22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6097914" y="4724446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/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52C189B-529F-4376-8538-62EF02A3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35" y="4724446"/>
              <a:ext cx="1410618" cy="11257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F4973-63E6-4462-BDB3-2F460AD5B5FE}"/>
                </a:ext>
              </a:extLst>
            </p:cNvPr>
            <p:cNvGrpSpPr/>
            <p:nvPr/>
          </p:nvGrpSpPr>
          <p:grpSpPr>
            <a:xfrm>
              <a:off x="9455318" y="5748671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9F89364-036A-4BB0-B4A3-AD78F27E383C}"/>
                  </a:ext>
                </a:extLst>
              </p:cNvPr>
              <p:cNvCxnSpPr/>
              <p:nvPr/>
            </p:nvCxnSpPr>
            <p:spPr>
              <a:xfrm flipH="1">
                <a:off x="9628296" y="5891855"/>
                <a:ext cx="200025" cy="27342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/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/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4A855129-8DCC-4E99-98AF-556EEF1108B4}"/>
              </a:ext>
            </a:extLst>
          </p:cNvPr>
          <p:cNvSpPr/>
          <p:nvPr/>
        </p:nvSpPr>
        <p:spPr>
          <a:xfrm>
            <a:off x="7371919" y="559887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9A3381-39FA-4FF8-AE1F-2FA41A507FC8}"/>
              </a:ext>
            </a:extLst>
          </p:cNvPr>
          <p:cNvSpPr/>
          <p:nvPr/>
        </p:nvSpPr>
        <p:spPr>
          <a:xfrm>
            <a:off x="5310324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536C5E-3770-4498-8224-D2CE09B448A3}"/>
              </a:ext>
            </a:extLst>
          </p:cNvPr>
          <p:cNvSpPr/>
          <p:nvPr/>
        </p:nvSpPr>
        <p:spPr>
          <a:xfrm>
            <a:off x="5310324" y="55966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8FCDCC-9FBF-4BAB-808A-82F48248A588}"/>
              </a:ext>
            </a:extLst>
          </p:cNvPr>
          <p:cNvSpPr/>
          <p:nvPr/>
        </p:nvSpPr>
        <p:spPr>
          <a:xfrm>
            <a:off x="3262196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7CFBA3-0530-41B2-ADFA-2CBC5DB606B7}"/>
              </a:ext>
            </a:extLst>
          </p:cNvPr>
          <p:cNvGrpSpPr/>
          <p:nvPr/>
        </p:nvGrpSpPr>
        <p:grpSpPr>
          <a:xfrm>
            <a:off x="8881803" y="4213006"/>
            <a:ext cx="2676645" cy="919029"/>
            <a:chOff x="4762026" y="2468768"/>
            <a:chExt cx="2676645" cy="919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/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noFill/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r>
                    <a:rPr lang="en-US" sz="2800" dirty="0">
                      <a:solidFill>
                        <a:srgbClr val="CC0000"/>
                      </a:solidFill>
                    </a:rPr>
                    <a:t>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out</a:t>
                  </a:r>
                  <a:r>
                    <a:rPr lang="en-US" sz="2800" dirty="0">
                      <a:solidFill>
                        <a:srgbClr val="CC0000"/>
                      </a:solidFill>
                    </a:rPr>
                    <a:t> </a:t>
                  </a:r>
                  <a:br>
                    <a:rPr lang="en-US" sz="2800" dirty="0">
                      <a:solidFill>
                        <a:srgbClr val="CC0000"/>
                      </a:solidFill>
                    </a:rPr>
                  </a:b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rgbClr val="CC0000"/>
                      </a:solidFill>
                    </a:rPr>
                    <a:t>  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in</a:t>
                  </a:r>
                  <a:endParaRPr lang="en-US" sz="2800" dirty="0">
                    <a:solidFill>
                      <a:srgbClr val="CC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blipFill>
                  <a:blip r:embed="rId18"/>
                  <a:stretch>
                    <a:fillRect l="-901" t="-6410" b="-17949"/>
                  </a:stretch>
                </a:blipFill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729065-4FD6-4A31-BA6B-29ED6ADA3CEA}"/>
                </a:ext>
              </a:extLst>
            </p:cNvPr>
            <p:cNvCxnSpPr/>
            <p:nvPr/>
          </p:nvCxnSpPr>
          <p:spPr>
            <a:xfrm flipH="1">
              <a:off x="4980820" y="3015254"/>
              <a:ext cx="200025" cy="273422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5">
            <a:extLst>
              <a:ext uri="{FF2B5EF4-FFF2-40B4-BE49-F238E27FC236}">
                <a16:creationId xmlns:a16="http://schemas.microsoft.com/office/drawing/2014/main" id="{24D94F97-294E-4CFB-BBC8-7D3C6413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115" y="3794864"/>
            <a:ext cx="418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✗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Proving the Info Path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/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blipFill>
                <a:blip r:embed="rId2"/>
                <a:stretch>
                  <a:fillRect b="-58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/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blipFill>
                <a:blip r:embed="rId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8D26A7A-8860-4F83-898A-5A570CF8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42" y="3129935"/>
            <a:ext cx="4791852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We’ll prove the contrapositive:</a:t>
            </a:r>
          </a:p>
        </p:txBody>
      </p:sp>
    </p:spTree>
    <p:extLst>
      <p:ext uri="{BB962C8B-B14F-4D97-AF65-F5344CB8AC3E}">
        <p14:creationId xmlns:p14="http://schemas.microsoft.com/office/powerpoint/2010/main" val="39434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A Proof Sketch through Pictures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/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noFill/>
              <a:ln w="25400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tx1"/>
                    </a:solidFill>
                  </a:rPr>
                  <a:t>no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blipFill>
                <a:blip r:embed="rId2"/>
                <a:stretch>
                  <a:fillRect b="-17544"/>
                </a:stretch>
              </a:blipFill>
              <a:ln w="25400"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13699" y="2056521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2174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</p:cNvCxnSpPr>
          <p:nvPr/>
        </p:nvCxnSpPr>
        <p:spPr>
          <a:xfrm>
            <a:off x="4150074" y="2476132"/>
            <a:ext cx="1410618" cy="11257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496944" y="1971043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172420" y="2318132"/>
            <a:ext cx="137735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81C8EE-9BCB-45B2-9882-35A66CCA189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225253" y="2318132"/>
            <a:ext cx="13773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67437" y="2914722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86449" y="2170332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784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51CA43-EA57-4EBC-AD9F-16F2C10B0275}"/>
              </a:ext>
            </a:extLst>
          </p:cNvPr>
          <p:cNvGrpSpPr/>
          <p:nvPr/>
        </p:nvGrpSpPr>
        <p:grpSpPr>
          <a:xfrm>
            <a:off x="8296373" y="3508406"/>
            <a:ext cx="2642200" cy="528513"/>
            <a:chOff x="8296373" y="3508406"/>
            <a:chExt cx="2642200" cy="5285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96373" y="3778119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</a:rPr>
                    <a:t> (Claim)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blipFill>
                  <a:blip r:embed="rId14"/>
                  <a:stretch>
                    <a:fillRect t="-10465" r="-459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A5069CC-F965-432B-9D9D-4B7BC9E081B2}"/>
                </a:ext>
              </a:extLst>
            </p:cNvPr>
            <p:cNvGrpSpPr/>
            <p:nvPr/>
          </p:nvGrpSpPr>
          <p:grpSpPr>
            <a:xfrm>
              <a:off x="8930093" y="3508406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77CE2C4-7C9B-45D0-A85E-AA69D3C81656}"/>
              </a:ext>
            </a:extLst>
          </p:cNvPr>
          <p:cNvCxnSpPr>
            <a:cxnSpLocks/>
          </p:cNvCxnSpPr>
          <p:nvPr/>
        </p:nvCxnSpPr>
        <p:spPr>
          <a:xfrm>
            <a:off x="4082757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9AC989-17E0-4D5A-B873-2A4A7B75297E}"/>
              </a:ext>
            </a:extLst>
          </p:cNvPr>
          <p:cNvCxnSpPr>
            <a:cxnSpLocks/>
          </p:cNvCxnSpPr>
          <p:nvPr/>
        </p:nvCxnSpPr>
        <p:spPr>
          <a:xfrm>
            <a:off x="4192593" y="5170334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C687BD-6013-447D-A1F3-6BC6712A7D18}"/>
              </a:ext>
            </a:extLst>
          </p:cNvPr>
          <p:cNvCxnSpPr>
            <a:cxnSpLocks/>
          </p:cNvCxnSpPr>
          <p:nvPr/>
        </p:nvCxnSpPr>
        <p:spPr>
          <a:xfrm>
            <a:off x="4150356" y="3938312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D54DC81-4F8A-4AB7-A6F2-E1875F938ABC}"/>
              </a:ext>
            </a:extLst>
          </p:cNvPr>
          <p:cNvCxnSpPr>
            <a:cxnSpLocks/>
          </p:cNvCxnSpPr>
          <p:nvPr/>
        </p:nvCxnSpPr>
        <p:spPr>
          <a:xfrm>
            <a:off x="6225252" y="3766853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01F8CA-D58E-4BCF-ACF1-4B8A3A9C389E}"/>
              </a:ext>
            </a:extLst>
          </p:cNvPr>
          <p:cNvCxnSpPr>
            <a:cxnSpLocks/>
          </p:cNvCxnSpPr>
          <p:nvPr/>
        </p:nvCxnSpPr>
        <p:spPr>
          <a:xfrm>
            <a:off x="6206337" y="2505194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0EB194-567C-4009-B986-ACDC43BB8AB3}"/>
              </a:ext>
            </a:extLst>
          </p:cNvPr>
          <p:cNvCxnSpPr>
            <a:cxnSpLocks/>
          </p:cNvCxnSpPr>
          <p:nvPr/>
        </p:nvCxnSpPr>
        <p:spPr>
          <a:xfrm>
            <a:off x="6188453" y="3944138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E2E120-A582-4B4B-BF31-6955780DBF1A}"/>
              </a:ext>
            </a:extLst>
          </p:cNvPr>
          <p:cNvCxnSpPr>
            <a:cxnSpLocks/>
          </p:cNvCxnSpPr>
          <p:nvPr/>
        </p:nvCxnSpPr>
        <p:spPr>
          <a:xfrm>
            <a:off x="6111915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/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blipFill>
                <a:blip r:embed="rId17"/>
                <a:stretch>
                  <a:fillRect t="-2500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/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 zero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cut separating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blipFill>
                <a:blip r:embed="rId18"/>
                <a:stretch>
                  <a:fillRect b="-152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/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/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0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 animBg="1"/>
      <p:bldP spid="74" grpId="0" animBg="1"/>
      <p:bldP spid="75" grpId="0" animBg="1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  <a:stCxn id="8" idx="5"/>
            <a:endCxn id="32" idx="1"/>
          </p:cNvCxnSpPr>
          <p:nvPr/>
        </p:nvCxnSpPr>
        <p:spPr>
          <a:xfrm>
            <a:off x="4082643" y="1855493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192479" y="4458192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2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01851D-2E27-4E9B-BD29-4B619F20D340}"/>
              </a:ext>
            </a:extLst>
          </p:cNvPr>
          <p:cNvCxnSpPr>
            <a:cxnSpLocks/>
          </p:cNvCxnSpPr>
          <p:nvPr/>
        </p:nvCxnSpPr>
        <p:spPr>
          <a:xfrm>
            <a:off x="4150242" y="3226170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/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-info flow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No incoming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  <a:blipFill>
                <a:blip r:embed="rId13"/>
                <a:stretch>
                  <a:fillRect l="-16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CECB957-3379-4E6F-8B14-81D069215340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6245312" y="4458191"/>
            <a:ext cx="136644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/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No outgoing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</a:rPr>
                  <a:t>(by DPI)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  <a:blipFill>
                <a:blip r:embed="rId14"/>
                <a:stretch>
                  <a:fillRect t="-11628" r="-11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9D13C4-70C1-4606-BE01-5BFF4162B2D9}"/>
              </a:ext>
            </a:extLst>
          </p:cNvPr>
          <p:cNvCxnSpPr>
            <a:cxnSpLocks/>
            <a:stCxn id="32" idx="7"/>
            <a:endCxn id="10" idx="3"/>
          </p:cNvCxnSpPr>
          <p:nvPr/>
        </p:nvCxnSpPr>
        <p:spPr>
          <a:xfrm flipV="1">
            <a:off x="6146391" y="1855493"/>
            <a:ext cx="1564283" cy="23572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2F101AC0-BFF4-404C-A282-8FDBB9C6EA3A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A259B9-B235-4393-8700-7ED378601ABF}"/>
              </a:ext>
            </a:extLst>
          </p:cNvPr>
          <p:cNvSpPr/>
          <p:nvPr/>
        </p:nvSpPr>
        <p:spPr>
          <a:xfrm>
            <a:off x="5469939" y="4017252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15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16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/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/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1B294E-FAF8-4963-814E-83F6F560952D}"/>
              </a:ext>
            </a:extLst>
          </p:cNvPr>
          <p:cNvCxnSpPr>
            <a:cxnSpLocks/>
          </p:cNvCxnSpPr>
          <p:nvPr/>
        </p:nvCxnSpPr>
        <p:spPr>
          <a:xfrm flipV="1">
            <a:off x="3831336" y="5859286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581E62-007D-4955-A066-E111770B51B3}"/>
              </a:ext>
            </a:extLst>
          </p:cNvPr>
          <p:cNvCxnSpPr>
            <a:cxnSpLocks/>
          </p:cNvCxnSpPr>
          <p:nvPr/>
        </p:nvCxnSpPr>
        <p:spPr>
          <a:xfrm flipV="1">
            <a:off x="7274907" y="5812895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/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4EB829-3C54-40D0-8F5A-90B1DF77921B}"/>
              </a:ext>
            </a:extLst>
          </p:cNvPr>
          <p:cNvSpPr txBox="1"/>
          <p:nvPr/>
        </p:nvSpPr>
        <p:spPr>
          <a:xfrm>
            <a:off x="7230588" y="5227669"/>
            <a:ext cx="133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(By DPI)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/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𝑠𝑖𝑛𝑘</m:t>
                                </m:r>
                              </m:sup>
                            </m:sSup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𝑐𝑢𝑡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8" grpId="0"/>
      <p:bldP spid="52" grpId="0"/>
      <p:bldP spid="24" grpId="0"/>
      <p:bldP spid="6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227E-EFD5-4F9E-A5D7-8663C96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59A35-AEF7-452A-B0FD-3A6BEDEFEDD3}"/>
              </a:ext>
            </a:extLst>
          </p:cNvPr>
          <p:cNvGrpSpPr/>
          <p:nvPr/>
        </p:nvGrpSpPr>
        <p:grpSpPr>
          <a:xfrm>
            <a:off x="430599" y="2665511"/>
            <a:ext cx="1094492" cy="1606233"/>
            <a:chOff x="555168" y="3804257"/>
            <a:chExt cx="1094492" cy="16062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73FB19-73E6-4E29-AED5-EDAB16A89376}"/>
                </a:ext>
              </a:extLst>
            </p:cNvPr>
            <p:cNvSpPr/>
            <p:nvPr/>
          </p:nvSpPr>
          <p:spPr>
            <a:xfrm>
              <a:off x="1134090" y="4061981"/>
              <a:ext cx="498763" cy="5232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8AE890-9481-4EF8-8EFF-FB08D7B141DB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1383472" y="4585201"/>
              <a:ext cx="0" cy="825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2969D736-515D-4854-B338-114A3A37488A}"/>
                </a:ext>
              </a:extLst>
            </p:cNvPr>
            <p:cNvSpPr/>
            <p:nvPr/>
          </p:nvSpPr>
          <p:spPr>
            <a:xfrm rot="6753029">
              <a:off x="1110394" y="3957408"/>
              <a:ext cx="540000" cy="538533"/>
            </a:xfrm>
            <a:prstGeom prst="chord">
              <a:avLst>
                <a:gd name="adj1" fmla="val 3003226"/>
                <a:gd name="adj2" fmla="val 15873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569136A-4C55-408E-BF12-726825E15564}"/>
                </a:ext>
              </a:extLst>
            </p:cNvPr>
            <p:cNvSpPr/>
            <p:nvPr/>
          </p:nvSpPr>
          <p:spPr>
            <a:xfrm rot="20451556">
              <a:off x="566079" y="3804257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8BBEEE4-39B8-4B4C-BCAC-690608E33512}"/>
                </a:ext>
              </a:extLst>
            </p:cNvPr>
            <p:cNvSpPr/>
            <p:nvPr/>
          </p:nvSpPr>
          <p:spPr>
            <a:xfrm rot="19929348">
              <a:off x="555168" y="3889262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1E84AC5-B909-4895-AACD-12B854B3C62B}"/>
                </a:ext>
              </a:extLst>
            </p:cNvPr>
            <p:cNvSpPr/>
            <p:nvPr/>
          </p:nvSpPr>
          <p:spPr>
            <a:xfrm rot="19107737">
              <a:off x="565941" y="3985454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58AC88-4940-4762-8491-2C85991333C3}"/>
                </a:ext>
              </a:extLst>
            </p:cNvPr>
            <p:cNvCxnSpPr>
              <a:cxnSpLocks/>
            </p:cNvCxnSpPr>
            <p:nvPr/>
          </p:nvCxnSpPr>
          <p:spPr>
            <a:xfrm>
              <a:off x="1387699" y="4794012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1132DC-3A36-4824-8726-708CDF1124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491" y="4802479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F033C1-EF7D-410D-B289-2F31170E096B}"/>
              </a:ext>
            </a:extLst>
          </p:cNvPr>
          <p:cNvGrpSpPr/>
          <p:nvPr/>
        </p:nvGrpSpPr>
        <p:grpSpPr>
          <a:xfrm>
            <a:off x="1817060" y="2258933"/>
            <a:ext cx="1330024" cy="1669164"/>
            <a:chOff x="1831409" y="3054582"/>
            <a:chExt cx="1330024" cy="16691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842286-3B3E-40F7-899B-1CCC23026FA5}"/>
                </a:ext>
              </a:extLst>
            </p:cNvPr>
            <p:cNvSpPr/>
            <p:nvPr/>
          </p:nvSpPr>
          <p:spPr>
            <a:xfrm>
              <a:off x="1882203" y="3054582"/>
              <a:ext cx="1228436" cy="1179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6267F1B2-9115-4DED-95F6-D7665C9D908A}"/>
                </a:ext>
              </a:extLst>
            </p:cNvPr>
            <p:cNvSpPr/>
            <p:nvPr/>
          </p:nvSpPr>
          <p:spPr>
            <a:xfrm>
              <a:off x="1831409" y="4418946"/>
              <a:ext cx="1330024" cy="304800"/>
            </a:xfrm>
            <a:prstGeom prst="trapezoid">
              <a:avLst>
                <a:gd name="adj" fmla="val 856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7535CE-50DA-4CE4-8A9F-D9BDDB07E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" t="52420" r="68442" b="5302"/>
            <a:stretch/>
          </p:blipFill>
          <p:spPr>
            <a:xfrm>
              <a:off x="1982699" y="3137874"/>
              <a:ext cx="1025237" cy="1012852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168459-0936-4C62-B30A-88FC7756CCDA}"/>
              </a:ext>
            </a:extLst>
          </p:cNvPr>
          <p:cNvSpPr txBox="1"/>
          <p:nvPr/>
        </p:nvSpPr>
        <p:spPr>
          <a:xfrm>
            <a:off x="523575" y="4587723"/>
            <a:ext cx="347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(Almeida et al., Cortex, 2013)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A8B6F07-0D56-40C8-AFB8-D4A7F4CB683F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Typical Neuroscientific Experiment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7327E-7978-4AB6-AA21-C11CEC0AEE9C}"/>
              </a:ext>
            </a:extLst>
          </p:cNvPr>
          <p:cNvGrpSpPr/>
          <p:nvPr/>
        </p:nvGrpSpPr>
        <p:grpSpPr>
          <a:xfrm flipV="1">
            <a:off x="3711207" y="1225425"/>
            <a:ext cx="4336431" cy="3918840"/>
            <a:chOff x="3631150" y="1991081"/>
            <a:chExt cx="4336431" cy="39188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05B1E9-96E4-490D-9063-9327D0C8B118}"/>
                </a:ext>
              </a:extLst>
            </p:cNvPr>
            <p:cNvSpPr/>
            <p:nvPr/>
          </p:nvSpPr>
          <p:spPr>
            <a:xfrm flipV="1">
              <a:off x="5337983" y="4469344"/>
              <a:ext cx="1807849" cy="97559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19CD74-286D-41DD-886E-9F843B61A88E}"/>
                </a:ext>
              </a:extLst>
            </p:cNvPr>
            <p:cNvSpPr/>
            <p:nvPr/>
          </p:nvSpPr>
          <p:spPr>
            <a:xfrm flipV="1">
              <a:off x="6159732" y="1991081"/>
              <a:ext cx="1807849" cy="97559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326CA8-E15A-4833-AC5C-C6F7ED9A59BC}"/>
                </a:ext>
              </a:extLst>
            </p:cNvPr>
            <p:cNvSpPr/>
            <p:nvPr/>
          </p:nvSpPr>
          <p:spPr>
            <a:xfrm flipV="1">
              <a:off x="4388729" y="3002995"/>
              <a:ext cx="1988634" cy="97559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B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9B45C6-3FB0-423F-B2F8-5D2DCF290A70}"/>
                </a:ext>
              </a:extLst>
            </p:cNvPr>
            <p:cNvSpPr/>
            <p:nvPr/>
          </p:nvSpPr>
          <p:spPr>
            <a:xfrm>
              <a:off x="6718835" y="2979286"/>
              <a:ext cx="472682" cy="1551709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7458"/>
                <a:gd name="connsiteY0" fmla="*/ 1551709 h 1551709"/>
                <a:gd name="connsiteX1" fmla="*/ 439498 w 547458"/>
                <a:gd name="connsiteY1" fmla="*/ 870528 h 1551709"/>
                <a:gd name="connsiteX2" fmla="*/ 535709 w 547458"/>
                <a:gd name="connsiteY2" fmla="*/ 0 h 1551709"/>
                <a:gd name="connsiteX0" fmla="*/ 0 w 541888"/>
                <a:gd name="connsiteY0" fmla="*/ 1551709 h 1551709"/>
                <a:gd name="connsiteX1" fmla="*/ 439498 w 541888"/>
                <a:gd name="connsiteY1" fmla="*/ 870528 h 1551709"/>
                <a:gd name="connsiteX2" fmla="*/ 535709 w 541888"/>
                <a:gd name="connsiteY2" fmla="*/ 0 h 1551709"/>
                <a:gd name="connsiteX0" fmla="*/ 0 w 472682"/>
                <a:gd name="connsiteY0" fmla="*/ 1551709 h 1551709"/>
                <a:gd name="connsiteX1" fmla="*/ 371764 w 472682"/>
                <a:gd name="connsiteY1" fmla="*/ 870528 h 1551709"/>
                <a:gd name="connsiteX2" fmla="*/ 467975 w 472682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682" h="1551709">
                  <a:moveTo>
                    <a:pt x="0" y="1551709"/>
                  </a:moveTo>
                  <a:cubicBezTo>
                    <a:pt x="190885" y="1311563"/>
                    <a:pt x="293768" y="1129146"/>
                    <a:pt x="371764" y="870528"/>
                  </a:cubicBezTo>
                  <a:cubicBezTo>
                    <a:pt x="449760" y="611910"/>
                    <a:pt x="486448" y="146242"/>
                    <a:pt x="46797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6C42B5-E30E-43B0-97AA-6C90E87D5102}"/>
                </a:ext>
              </a:extLst>
            </p:cNvPr>
            <p:cNvSpPr/>
            <p:nvPr/>
          </p:nvSpPr>
          <p:spPr>
            <a:xfrm rot="13029045">
              <a:off x="5605537" y="2265894"/>
              <a:ext cx="314102" cy="90068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2 h 1551709"/>
                <a:gd name="connsiteX2" fmla="*/ 535709 w 546271"/>
                <a:gd name="connsiteY2" fmla="*/ 0 h 1551709"/>
                <a:gd name="connsiteX0" fmla="*/ 0 w 580224"/>
                <a:gd name="connsiteY0" fmla="*/ 1551709 h 1551709"/>
                <a:gd name="connsiteX1" fmla="*/ 476164 w 580224"/>
                <a:gd name="connsiteY1" fmla="*/ 917432 h 1551709"/>
                <a:gd name="connsiteX2" fmla="*/ 535709 w 580224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07110"/>
                <a:gd name="connsiteY0" fmla="*/ 1551709 h 1551709"/>
                <a:gd name="connsiteX1" fmla="*/ 518806 w 607110"/>
                <a:gd name="connsiteY1" fmla="*/ 891959 h 1551709"/>
                <a:gd name="connsiteX2" fmla="*/ 535709 w 607110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614689"/>
                <a:gd name="connsiteY0" fmla="*/ 1551709 h 1551709"/>
                <a:gd name="connsiteX1" fmla="*/ 567901 w 614689"/>
                <a:gd name="connsiteY1" fmla="*/ 756795 h 1551709"/>
                <a:gd name="connsiteX2" fmla="*/ 535709 w 614689"/>
                <a:gd name="connsiteY2" fmla="*/ 0 h 1551709"/>
                <a:gd name="connsiteX0" fmla="*/ 0 w 594423"/>
                <a:gd name="connsiteY0" fmla="*/ 1551709 h 1551709"/>
                <a:gd name="connsiteX1" fmla="*/ 567901 w 594423"/>
                <a:gd name="connsiteY1" fmla="*/ 756795 h 1551709"/>
                <a:gd name="connsiteX2" fmla="*/ 535709 w 594423"/>
                <a:gd name="connsiteY2" fmla="*/ 0 h 1551709"/>
                <a:gd name="connsiteX0" fmla="*/ -1 w 661623"/>
                <a:gd name="connsiteY0" fmla="*/ 1495679 h 1495678"/>
                <a:gd name="connsiteX1" fmla="*/ 621751 w 661623"/>
                <a:gd name="connsiteY1" fmla="*/ 756795 h 1495678"/>
                <a:gd name="connsiteX2" fmla="*/ 589559 w 661623"/>
                <a:gd name="connsiteY2" fmla="*/ 0 h 1495678"/>
                <a:gd name="connsiteX0" fmla="*/ -1 w 661623"/>
                <a:gd name="connsiteY0" fmla="*/ 1495679 h 1495680"/>
                <a:gd name="connsiteX1" fmla="*/ 621751 w 661623"/>
                <a:gd name="connsiteY1" fmla="*/ 756795 h 1495680"/>
                <a:gd name="connsiteX2" fmla="*/ 589559 w 661623"/>
                <a:gd name="connsiteY2" fmla="*/ 0 h 14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623" h="1495680">
                  <a:moveTo>
                    <a:pt x="-1" y="1495679"/>
                  </a:moveTo>
                  <a:cubicBezTo>
                    <a:pt x="273165" y="1294580"/>
                    <a:pt x="523491" y="1006075"/>
                    <a:pt x="621751" y="756795"/>
                  </a:cubicBezTo>
                  <a:cubicBezTo>
                    <a:pt x="720011" y="507515"/>
                    <a:pt x="608032" y="146242"/>
                    <a:pt x="58955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7B4969-7CBD-4A9C-A367-7E2A4E367FAD}"/>
                </a:ext>
              </a:extLst>
            </p:cNvPr>
            <p:cNvSpPr/>
            <p:nvPr/>
          </p:nvSpPr>
          <p:spPr>
            <a:xfrm flipH="1">
              <a:off x="5303184" y="3986043"/>
              <a:ext cx="275551" cy="63356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9796"/>
                <a:gd name="connsiteY0" fmla="*/ 1551709 h 1551709"/>
                <a:gd name="connsiteX1" fmla="*/ 397165 w 539796"/>
                <a:gd name="connsiteY1" fmla="*/ 895928 h 1551709"/>
                <a:gd name="connsiteX2" fmla="*/ 535709 w 539796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96" h="1551709">
                  <a:moveTo>
                    <a:pt x="0" y="1551709"/>
                  </a:moveTo>
                  <a:cubicBezTo>
                    <a:pt x="190885" y="1311563"/>
                    <a:pt x="283945" y="1221281"/>
                    <a:pt x="397165" y="895928"/>
                  </a:cubicBezTo>
                  <a:cubicBezTo>
                    <a:pt x="510385" y="570575"/>
                    <a:pt x="554182" y="146242"/>
                    <a:pt x="53570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413625-5B33-4202-AFE5-FBC4124B5647}"/>
                </a:ext>
              </a:extLst>
            </p:cNvPr>
            <p:cNvSpPr/>
            <p:nvPr/>
          </p:nvSpPr>
          <p:spPr>
            <a:xfrm>
              <a:off x="5112780" y="5329810"/>
              <a:ext cx="494359" cy="32765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293271"/>
                <a:gd name="connsiteY0" fmla="*/ 1551709 h 1551709"/>
                <a:gd name="connsiteX1" fmla="*/ 1151956 w 1293271"/>
                <a:gd name="connsiteY1" fmla="*/ 895928 h 1551709"/>
                <a:gd name="connsiteX2" fmla="*/ 1290500 w 1293271"/>
                <a:gd name="connsiteY2" fmla="*/ 0 h 1551709"/>
                <a:gd name="connsiteX0" fmla="*/ 0 w 700221"/>
                <a:gd name="connsiteY0" fmla="*/ 1698100 h 1698100"/>
                <a:gd name="connsiteX1" fmla="*/ 558906 w 700221"/>
                <a:gd name="connsiteY1" fmla="*/ 895928 h 1698100"/>
                <a:gd name="connsiteX2" fmla="*/ 697450 w 700221"/>
                <a:gd name="connsiteY2" fmla="*/ 0 h 1698100"/>
                <a:gd name="connsiteX0" fmla="*/ 0 w 1401099"/>
                <a:gd name="connsiteY0" fmla="*/ 1185731 h 1185731"/>
                <a:gd name="connsiteX1" fmla="*/ 1259784 w 1401099"/>
                <a:gd name="connsiteY1" fmla="*/ 895928 h 1185731"/>
                <a:gd name="connsiteX2" fmla="*/ 1398328 w 1401099"/>
                <a:gd name="connsiteY2" fmla="*/ 0 h 1185731"/>
                <a:gd name="connsiteX0" fmla="*/ 0 w 1401099"/>
                <a:gd name="connsiteY0" fmla="*/ 1185731 h 1211152"/>
                <a:gd name="connsiteX1" fmla="*/ 1259784 w 1401099"/>
                <a:gd name="connsiteY1" fmla="*/ 895928 h 1211152"/>
                <a:gd name="connsiteX2" fmla="*/ 1398328 w 1401099"/>
                <a:gd name="connsiteY2" fmla="*/ 0 h 1211152"/>
                <a:gd name="connsiteX0" fmla="*/ 0 w 1401099"/>
                <a:gd name="connsiteY0" fmla="*/ 1258927 h 1278607"/>
                <a:gd name="connsiteX1" fmla="*/ 1259784 w 1401099"/>
                <a:gd name="connsiteY1" fmla="*/ 895928 h 1278607"/>
                <a:gd name="connsiteX2" fmla="*/ 1398328 w 1401099"/>
                <a:gd name="connsiteY2" fmla="*/ 0 h 1278607"/>
                <a:gd name="connsiteX0" fmla="*/ 0 w 1401099"/>
                <a:gd name="connsiteY0" fmla="*/ 1258927 h 1258927"/>
                <a:gd name="connsiteX1" fmla="*/ 1259784 w 1401099"/>
                <a:gd name="connsiteY1" fmla="*/ 895928 h 1258927"/>
                <a:gd name="connsiteX2" fmla="*/ 1398328 w 1401099"/>
                <a:gd name="connsiteY2" fmla="*/ 0 h 1258927"/>
                <a:gd name="connsiteX0" fmla="*/ 0 w 1398948"/>
                <a:gd name="connsiteY0" fmla="*/ 1258927 h 1258927"/>
                <a:gd name="connsiteX1" fmla="*/ 936301 w 1398948"/>
                <a:gd name="connsiteY1" fmla="*/ 1042318 h 1258927"/>
                <a:gd name="connsiteX2" fmla="*/ 1398328 w 1398948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9092"/>
                <a:gd name="connsiteY0" fmla="*/ 1258927 h 1258927"/>
                <a:gd name="connsiteX1" fmla="*/ 855430 w 1399092"/>
                <a:gd name="connsiteY1" fmla="*/ 969122 h 1258927"/>
                <a:gd name="connsiteX2" fmla="*/ 1398328 w 1399092"/>
                <a:gd name="connsiteY2" fmla="*/ 0 h 12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092" h="1258927">
                  <a:moveTo>
                    <a:pt x="0" y="1258927"/>
                  </a:moveTo>
                  <a:cubicBezTo>
                    <a:pt x="487411" y="1238367"/>
                    <a:pt x="613639" y="1190795"/>
                    <a:pt x="855430" y="969122"/>
                  </a:cubicBezTo>
                  <a:cubicBezTo>
                    <a:pt x="1097221" y="747449"/>
                    <a:pt x="1416801" y="146242"/>
                    <a:pt x="139832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A78C32-19FC-48FE-A577-A8F9E7C15A4C}"/>
                </a:ext>
              </a:extLst>
            </p:cNvPr>
            <p:cNvSpPr txBox="1"/>
            <p:nvPr/>
          </p:nvSpPr>
          <p:spPr>
            <a:xfrm flipV="1">
              <a:off x="3631150" y="5448256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“Stimulus”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6CF6004-518C-44A8-A44A-6839DB111482}"/>
              </a:ext>
            </a:extLst>
          </p:cNvPr>
          <p:cNvSpPr/>
          <p:nvPr/>
        </p:nvSpPr>
        <p:spPr>
          <a:xfrm>
            <a:off x="1192781" y="5521789"/>
            <a:ext cx="9806437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Find a definition for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information flow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so that we can track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 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23BA2-7FFC-4A41-891E-1AFDCC73717E}"/>
              </a:ext>
            </a:extLst>
          </p:cNvPr>
          <p:cNvSpPr txBox="1"/>
          <p:nvPr/>
        </p:nvSpPr>
        <p:spPr>
          <a:xfrm>
            <a:off x="8323465" y="2116236"/>
            <a:ext cx="3511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“flows” between brain regions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is usually about a stimulus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There could be feedback</a:t>
            </a:r>
          </a:p>
        </p:txBody>
      </p:sp>
    </p:spTree>
    <p:extLst>
      <p:ext uri="{BB962C8B-B14F-4D97-AF65-F5344CB8AC3E}">
        <p14:creationId xmlns:p14="http://schemas.microsoft.com/office/powerpoint/2010/main" val="9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/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blipFill>
                <a:blip r:embed="rId2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/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blipFill>
                <a:blip r:embed="rId24"/>
                <a:stretch>
                  <a:fillRect b="-6373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259D6-607D-4079-B8EA-B4D3E881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3120"/>
            <a:ext cx="6628000" cy="21769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CCDD6-5B6A-481D-9006-977DDBB78CAC}"/>
              </a:ext>
            </a:extLst>
          </p:cNvPr>
          <p:cNvSpPr txBox="1">
            <a:spLocks/>
          </p:cNvSpPr>
          <p:nvPr/>
        </p:nvSpPr>
        <p:spPr>
          <a:xfrm>
            <a:off x="838200" y="1327720"/>
            <a:ext cx="9799883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if we have two independent messages?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D5196-675F-4C67-A92B-8C4E15F6D3D0}"/>
              </a:ext>
            </a:extLst>
          </p:cNvPr>
          <p:cNvSpPr txBox="1"/>
          <p:nvPr/>
        </p:nvSpPr>
        <p:spPr>
          <a:xfrm>
            <a:off x="2960206" y="4638905"/>
            <a:ext cx="244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D5DD5-6EC7-40B7-9E49-0624AD2D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/>
          <a:stretch/>
        </p:blipFill>
        <p:spPr>
          <a:xfrm>
            <a:off x="8775721" y="2133707"/>
            <a:ext cx="2427563" cy="2395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6B43D-AB08-4FCD-9989-4D5E1F0CBCBA}"/>
              </a:ext>
            </a:extLst>
          </p:cNvPr>
          <p:cNvSpPr txBox="1"/>
          <p:nvPr/>
        </p:nvSpPr>
        <p:spPr>
          <a:xfrm>
            <a:off x="8775721" y="4638905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(Almeida et al., 2013)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736871-D17F-4AB7-90FE-36AF36707063}"/>
              </a:ext>
            </a:extLst>
          </p:cNvPr>
          <p:cNvSpPr txBox="1">
            <a:spLocks/>
          </p:cNvSpPr>
          <p:nvPr/>
        </p:nvSpPr>
        <p:spPr>
          <a:xfrm>
            <a:off x="8276778" y="1327720"/>
            <a:ext cx="3425448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E.g., shape and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5E323-6726-4DDA-A6CA-D307B92962B8}"/>
              </a:ext>
            </a:extLst>
          </p:cNvPr>
          <p:cNvSpPr/>
          <p:nvPr/>
        </p:nvSpPr>
        <p:spPr>
          <a:xfrm>
            <a:off x="1192950" y="5530796"/>
            <a:ext cx="9806437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We can track information flows of multiple, independent messages/stimuli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342472-57E9-49D6-8676-DD2D609336E2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Multiple messages</a:t>
            </a:r>
          </a:p>
        </p:txBody>
      </p:sp>
    </p:spTree>
    <p:extLst>
      <p:ext uri="{BB962C8B-B14F-4D97-AF65-F5344CB8AC3E}">
        <p14:creationId xmlns:p14="http://schemas.microsoft.com/office/powerpoint/2010/main" val="39464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9E76C-AAD6-4640-9BE7-512C1D6D1940}"/>
              </a:ext>
            </a:extLst>
          </p:cNvPr>
          <p:cNvGrpSpPr/>
          <p:nvPr/>
        </p:nvGrpSpPr>
        <p:grpSpPr>
          <a:xfrm>
            <a:off x="1015911" y="4372224"/>
            <a:ext cx="4082872" cy="1197776"/>
            <a:chOff x="3414935" y="2328289"/>
            <a:chExt cx="4082872" cy="11977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818688-2CE5-429D-845E-4B36026AC314}"/>
                </a:ext>
              </a:extLst>
            </p:cNvPr>
            <p:cNvGrpSpPr/>
            <p:nvPr/>
          </p:nvGrpSpPr>
          <p:grpSpPr>
            <a:xfrm>
              <a:off x="4493454" y="2328289"/>
              <a:ext cx="1950142" cy="1197776"/>
              <a:chOff x="4755921" y="2319822"/>
              <a:chExt cx="1950142" cy="1197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BA2ED52A-852C-4A36-807E-66CC7A31911A}"/>
                      </a:ext>
                    </a:extLst>
                  </p:cNvPr>
                  <p:cNvSpPr/>
                  <p:nvPr/>
                </p:nvSpPr>
                <p:spPr>
                  <a:xfrm>
                    <a:off x="5444067" y="2654737"/>
                    <a:ext cx="584199" cy="587997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BA2ED52A-852C-4A36-807E-66CC7A319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4067" y="2654737"/>
                    <a:ext cx="584199" cy="58799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9A8E212-BCD3-43F8-AB34-6D518D90D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671" y="2319822"/>
                <a:ext cx="686264" cy="457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0CACC1A-6596-48E4-8BE7-9395076931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6270" y="3070705"/>
                <a:ext cx="686264" cy="4333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F5C7549-C908-4287-AE97-D4B5093C0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5921" y="2656945"/>
                <a:ext cx="690264" cy="2300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D0FD6C-2B8B-4C62-961E-46F303478A92}"/>
                  </a:ext>
                </a:extLst>
              </p:cNvPr>
              <p:cNvSpPr txBox="1"/>
              <p:nvPr/>
            </p:nvSpPr>
            <p:spPr>
              <a:xfrm>
                <a:off x="4757803" y="281144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E0BBF0A-99CA-4812-AF9D-080483E6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935" y="3106089"/>
                <a:ext cx="677334" cy="411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D63E851-CBD3-4DC8-9E3B-5C50AFEF15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398" y="2376469"/>
                <a:ext cx="660404" cy="4303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E0DADBD-79DC-4EDC-B149-EF8D81A822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2500" y="2687318"/>
                <a:ext cx="673563" cy="2037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7782C-D83F-4E91-90F3-8929656F3995}"/>
                  </a:ext>
                </a:extLst>
              </p:cNvPr>
              <p:cNvSpPr txBox="1"/>
              <p:nvPr/>
            </p:nvSpPr>
            <p:spPr>
              <a:xfrm>
                <a:off x="6248401" y="287659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B90325-8099-4366-8470-2CBA343BD2DA}"/>
                    </a:ext>
                  </a:extLst>
                </p:cNvPr>
                <p:cNvSpPr txBox="1"/>
                <p:nvPr/>
              </p:nvSpPr>
              <p:spPr>
                <a:xfrm>
                  <a:off x="3414935" y="2601345"/>
                  <a:ext cx="10277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B90325-8099-4366-8470-2CBA343BD2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935" y="2601345"/>
                  <a:ext cx="1027717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1183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F30A95-2AF0-405D-9BEB-42EE4481A848}"/>
                    </a:ext>
                  </a:extLst>
                </p:cNvPr>
                <p:cNvSpPr txBox="1"/>
                <p:nvPr/>
              </p:nvSpPr>
              <p:spPr>
                <a:xfrm>
                  <a:off x="6462908" y="2650233"/>
                  <a:ext cx="1034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F30A95-2AF0-405D-9BEB-42EE4481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08" y="2650233"/>
                  <a:ext cx="103489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76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0D5FE0-F5AE-4EEA-B49A-CF93D815ECDA}"/>
                  </a:ext>
                </a:extLst>
              </p:cNvPr>
              <p:cNvSpPr txBox="1"/>
              <p:nvPr/>
            </p:nvSpPr>
            <p:spPr>
              <a:xfrm>
                <a:off x="5861822" y="4762002"/>
                <a:ext cx="280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0D5FE0-F5AE-4EEA-B49A-CF93D81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22" y="4762002"/>
                <a:ext cx="2808910" cy="461665"/>
              </a:xfrm>
              <a:prstGeom prst="rect">
                <a:avLst/>
              </a:prstGeom>
              <a:blipFill>
                <a:blip r:embed="rId5"/>
                <a:stretch>
                  <a:fillRect r="-43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32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68F63CA-D83F-4636-A65C-F42C3C8D9F68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Hidden Nodes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6A35A2-9465-4557-BCAA-F82414CF1D42}"/>
              </a:ext>
            </a:extLst>
          </p:cNvPr>
          <p:cNvGrpSpPr/>
          <p:nvPr/>
        </p:nvGrpSpPr>
        <p:grpSpPr>
          <a:xfrm>
            <a:off x="3421062" y="1229738"/>
            <a:ext cx="4984104" cy="2318294"/>
            <a:chOff x="2934441" y="1421838"/>
            <a:chExt cx="4984104" cy="2318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0AA9653-2094-4BC9-A889-56AB5B17DD19}"/>
                    </a:ext>
                  </a:extLst>
                </p:cNvPr>
                <p:cNvSpPr/>
                <p:nvPr/>
              </p:nvSpPr>
              <p:spPr>
                <a:xfrm>
                  <a:off x="3821032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0AA9653-2094-4BC9-A889-56AB5B17DD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032" y="2674208"/>
                  <a:ext cx="472594" cy="4856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10AFC-AB01-45E9-AD27-7D76E0E9E3BD}"/>
                    </a:ext>
                  </a:extLst>
                </p:cNvPr>
                <p:cNvSpPr/>
                <p:nvPr/>
              </p:nvSpPr>
              <p:spPr>
                <a:xfrm>
                  <a:off x="5257287" y="142183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10AFC-AB01-45E9-AD27-7D76E0E9E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287" y="1421838"/>
                  <a:ext cx="472594" cy="4856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7E241A-B568-47CE-84DA-FDC85D78D76D}"/>
                    </a:ext>
                  </a:extLst>
                </p:cNvPr>
                <p:cNvSpPr/>
                <p:nvPr/>
              </p:nvSpPr>
              <p:spPr>
                <a:xfrm>
                  <a:off x="5257287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7E241A-B568-47CE-84DA-FDC85D78D7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287" y="2674208"/>
                  <a:ext cx="472594" cy="48567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E537E1-A981-4195-808E-BDEEE7C30BF7}"/>
                    </a:ext>
                  </a:extLst>
                </p:cNvPr>
                <p:cNvSpPr/>
                <p:nvPr/>
              </p:nvSpPr>
              <p:spPr>
                <a:xfrm>
                  <a:off x="6693542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E537E1-A981-4195-808E-BDEEE7C30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542" y="2674208"/>
                  <a:ext cx="472594" cy="48567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BE8130-6B4E-4DC5-9204-8B3DD830E658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4224416" y="1836390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A3D8F4-2807-485D-87EC-3AC2074F01A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4293626" y="2917047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A540621-9E0D-4DD9-B5B3-DC1B08004E50}"/>
                </a:ext>
              </a:extLst>
            </p:cNvPr>
            <p:cNvCxnSpPr>
              <a:stCxn id="23" idx="5"/>
              <a:endCxn id="29" idx="1"/>
            </p:cNvCxnSpPr>
            <p:nvPr/>
          </p:nvCxnSpPr>
          <p:spPr>
            <a:xfrm>
              <a:off x="5660671" y="1836390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FD830F6-7161-44A3-9809-9B95AF0B76AC}"/>
                </a:ext>
              </a:extLst>
            </p:cNvPr>
            <p:cNvCxnSpPr>
              <a:stCxn id="24" idx="6"/>
              <a:endCxn id="29" idx="2"/>
            </p:cNvCxnSpPr>
            <p:nvPr/>
          </p:nvCxnSpPr>
          <p:spPr>
            <a:xfrm>
              <a:off x="5729881" y="2917047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0CBA130-72EA-4C97-AB6E-CD0E9F84E085}"/>
                </a:ext>
              </a:extLst>
            </p:cNvPr>
            <p:cNvCxnSpPr/>
            <p:nvPr/>
          </p:nvCxnSpPr>
          <p:spPr>
            <a:xfrm>
              <a:off x="3527008" y="2917047"/>
              <a:ext cx="2940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FC7DB3-3C97-43D6-96ED-CB2BCCD97DE5}"/>
                </a:ext>
              </a:extLst>
            </p:cNvPr>
            <p:cNvCxnSpPr/>
            <p:nvPr/>
          </p:nvCxnSpPr>
          <p:spPr>
            <a:xfrm>
              <a:off x="7166136" y="2917047"/>
              <a:ext cx="2940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873B00-6C21-4A88-849F-E54E4969F672}"/>
                    </a:ext>
                  </a:extLst>
                </p:cNvPr>
                <p:cNvSpPr txBox="1"/>
                <p:nvPr/>
              </p:nvSpPr>
              <p:spPr>
                <a:xfrm>
                  <a:off x="7451879" y="2716992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873B00-6C21-4A88-849F-E54E4969F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879" y="2716992"/>
                  <a:ext cx="46666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9942E8-CF77-4A04-853D-726E71078655}"/>
                    </a:ext>
                  </a:extLst>
                </p:cNvPr>
                <p:cNvSpPr txBox="1"/>
                <p:nvPr/>
              </p:nvSpPr>
              <p:spPr>
                <a:xfrm>
                  <a:off x="3087679" y="2716992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9942E8-CF77-4A04-853D-726E71078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679" y="2716992"/>
                  <a:ext cx="46666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4FB8D6-DF9C-47E2-B64C-64E757D59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413" y="2355044"/>
              <a:ext cx="43483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3D306-8D1B-4F57-ACE1-DD70E9F0F438}"/>
                </a:ext>
              </a:extLst>
            </p:cNvPr>
            <p:cNvSpPr txBox="1"/>
            <p:nvPr/>
          </p:nvSpPr>
          <p:spPr>
            <a:xfrm>
              <a:off x="2934441" y="3340022"/>
              <a:ext cx="1185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Observed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44EBA5-73A5-425A-A333-7DA3CD418447}"/>
                </a:ext>
              </a:extLst>
            </p:cNvPr>
            <p:cNvSpPr txBox="1"/>
            <p:nvPr/>
          </p:nvSpPr>
          <p:spPr>
            <a:xfrm>
              <a:off x="2973158" y="1432108"/>
              <a:ext cx="936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Hidden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75C616-D31E-4E29-AA3D-6C24D1AB74B7}"/>
                    </a:ext>
                  </a:extLst>
                </p:cNvPr>
                <p:cNvSpPr txBox="1"/>
                <p:nvPr/>
              </p:nvSpPr>
              <p:spPr>
                <a:xfrm>
                  <a:off x="5666487" y="2959364"/>
                  <a:ext cx="9941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75C616-D31E-4E29-AA3D-6C24D1AB7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487" y="2959364"/>
                  <a:ext cx="994118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7875FD-9D3B-4D85-B07E-FB7A82AAF14E}"/>
                    </a:ext>
                  </a:extLst>
                </p:cNvPr>
                <p:cNvSpPr txBox="1"/>
                <p:nvPr/>
              </p:nvSpPr>
              <p:spPr>
                <a:xfrm>
                  <a:off x="4248704" y="2973783"/>
                  <a:ext cx="9941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7875FD-9D3B-4D85-B07E-FB7A82AAF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704" y="2973783"/>
                  <a:ext cx="99411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12E78A0-8E25-4CE3-9498-F565F75875E0}"/>
                    </a:ext>
                  </a:extLst>
                </p:cNvPr>
                <p:cNvSpPr txBox="1"/>
                <p:nvPr/>
              </p:nvSpPr>
              <p:spPr>
                <a:xfrm>
                  <a:off x="4569928" y="1790457"/>
                  <a:ext cx="400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12E78A0-8E25-4CE3-9498-F565F7587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928" y="1790457"/>
                  <a:ext cx="400944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BD8EE9D-A6ED-4AF2-A77B-82F8F9AC0286}"/>
                    </a:ext>
                  </a:extLst>
                </p:cNvPr>
                <p:cNvSpPr txBox="1"/>
                <p:nvPr/>
              </p:nvSpPr>
              <p:spPr>
                <a:xfrm>
                  <a:off x="5974295" y="1789399"/>
                  <a:ext cx="400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BD8EE9D-A6ED-4AF2-A77B-82F8F9AC0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295" y="1789399"/>
                  <a:ext cx="400944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49E5E80-9CFD-4B0D-8B84-10B30CE3B16A}"/>
              </a:ext>
            </a:extLst>
          </p:cNvPr>
          <p:cNvSpPr txBox="1">
            <a:spLocks/>
          </p:cNvSpPr>
          <p:nvPr/>
        </p:nvSpPr>
        <p:spPr>
          <a:xfrm>
            <a:off x="838200" y="3767039"/>
            <a:ext cx="10515600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Markov properties that should (ordinarily) never be violated: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DA88A1-DB0B-4EF5-8109-B9FBF5DD683B}"/>
              </a:ext>
            </a:extLst>
          </p:cNvPr>
          <p:cNvSpPr/>
          <p:nvPr/>
        </p:nvSpPr>
        <p:spPr>
          <a:xfrm>
            <a:off x="2412138" y="5784225"/>
            <a:ext cx="7367722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Some hidden nodes break Local Markov Properties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FA70-36EC-4497-8EBB-18D97601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41"/>
            <a:ext cx="10515600" cy="1701767"/>
          </a:xfrm>
        </p:spPr>
        <p:txBody>
          <a:bodyPr/>
          <a:lstStyle/>
          <a:p>
            <a:r>
              <a:rPr lang="en-US" dirty="0"/>
              <a:t>Functional Connectivity</a:t>
            </a:r>
          </a:p>
          <a:p>
            <a:pPr lvl="1"/>
            <a:r>
              <a:rPr lang="en-US" dirty="0"/>
              <a:t>Granger Causality        </a:t>
            </a:r>
            <a:r>
              <a:rPr lang="en-US" i="1" dirty="0"/>
              <a:t>(Granger, 1969; Bressler &amp; Seth, 2011)</a:t>
            </a:r>
          </a:p>
          <a:p>
            <a:pPr lvl="1"/>
            <a:r>
              <a:rPr lang="en-US" dirty="0"/>
              <a:t>Transfer Entropy          </a:t>
            </a:r>
            <a:r>
              <a:rPr lang="en-US" i="1" dirty="0"/>
              <a:t>(Schreiber, 2000)</a:t>
            </a:r>
          </a:p>
          <a:p>
            <a:pPr lvl="1"/>
            <a:r>
              <a:rPr lang="en-US" dirty="0"/>
              <a:t>Directed Information  </a:t>
            </a:r>
            <a:r>
              <a:rPr lang="en-US" i="1" dirty="0"/>
              <a:t>(Massey, 1990; Quinn et al.,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9CE64-5F7C-4B2F-9747-19B0894C2467}"/>
              </a:ext>
            </a:extLst>
          </p:cNvPr>
          <p:cNvSpPr txBox="1">
            <a:spLocks/>
          </p:cNvSpPr>
          <p:nvPr/>
        </p:nvSpPr>
        <p:spPr>
          <a:xfrm>
            <a:off x="817809" y="3289702"/>
            <a:ext cx="10515600" cy="5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you get Information Flow from Granger Causality?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1D6BFC-9744-4ECB-AA6B-370C5FBF68C2}"/>
              </a:ext>
            </a:extLst>
          </p:cNvPr>
          <p:cNvGrpSpPr/>
          <p:nvPr/>
        </p:nvGrpSpPr>
        <p:grpSpPr>
          <a:xfrm>
            <a:off x="3645480" y="666348"/>
            <a:ext cx="4860257" cy="8459857"/>
            <a:chOff x="3298417" y="758713"/>
            <a:chExt cx="4860257" cy="8459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D2AFF-640B-4AFD-BB1A-7AD9B64ED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884" y="4629001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95C99-1668-4F1C-A8D4-EC285D47A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502" y="4629001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8EF47-111B-42C7-B1B5-CD7CA952ED5F}"/>
                </a:ext>
              </a:extLst>
            </p:cNvPr>
            <p:cNvSpPr>
              <a:spLocks noChangeAspect="1"/>
            </p:cNvSpPr>
            <p:nvPr/>
          </p:nvSpPr>
          <p:spPr>
            <a:xfrm rot="18949570">
              <a:off x="3298417" y="4399093"/>
              <a:ext cx="4819477" cy="4819477"/>
            </a:xfrm>
            <a:prstGeom prst="arc">
              <a:avLst>
                <a:gd name="adj1" fmla="val 17049599"/>
                <a:gd name="adj2" fmla="val 20666572"/>
              </a:avLst>
            </a:prstGeom>
            <a:ln w="50800">
              <a:solidFill>
                <a:schemeClr val="accent1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53AEF3E-B3D2-4097-9BC8-49D95597C089}"/>
                </a:ext>
              </a:extLst>
            </p:cNvPr>
            <p:cNvSpPr>
              <a:spLocks noChangeAspect="1"/>
            </p:cNvSpPr>
            <p:nvPr/>
          </p:nvSpPr>
          <p:spPr>
            <a:xfrm rot="8149570">
              <a:off x="3339197" y="758713"/>
              <a:ext cx="4819477" cy="4819477"/>
            </a:xfrm>
            <a:prstGeom prst="arc">
              <a:avLst>
                <a:gd name="adj1" fmla="val 17049379"/>
                <a:gd name="adj2" fmla="val 20776217"/>
              </a:avLst>
            </a:prstGeom>
            <a:ln w="54610">
              <a:solidFill>
                <a:schemeClr val="accent6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/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/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4B768F-0194-411A-A3F6-35B9F5F620E4}"/>
              </a:ext>
            </a:extLst>
          </p:cNvPr>
          <p:cNvGrpSpPr/>
          <p:nvPr/>
        </p:nvGrpSpPr>
        <p:grpSpPr>
          <a:xfrm>
            <a:off x="4892274" y="5762292"/>
            <a:ext cx="2407454" cy="594057"/>
            <a:chOff x="4892274" y="5762292"/>
            <a:chExt cx="2407454" cy="59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/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/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r1-thick.png">
            <a:extLst>
              <a:ext uri="{FF2B5EF4-FFF2-40B4-BE49-F238E27FC236}">
                <a16:creationId xmlns:a16="http://schemas.microsoft.com/office/drawing/2014/main" id="{F375AEA9-ED6F-4BD4-A22A-1F07895A10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522" y="4297604"/>
            <a:ext cx="1433496" cy="1123288"/>
          </a:xfrm>
          <a:prstGeom prst="rect">
            <a:avLst/>
          </a:prstGeom>
        </p:spPr>
      </p:pic>
      <p:pic>
        <p:nvPicPr>
          <p:cNvPr id="29" name="Picture 28" descr="ar2-thick.png">
            <a:extLst>
              <a:ext uri="{FF2B5EF4-FFF2-40B4-BE49-F238E27FC236}">
                <a16:creationId xmlns:a16="http://schemas.microsoft.com/office/drawing/2014/main" id="{5798047B-621F-43C1-8F83-97A3DAED31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273" y="4272074"/>
            <a:ext cx="1498655" cy="117434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661234-1B2E-4052-96C2-4FA308DC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Prior Approaches to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7221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5B24-7843-4E3A-BD7A-566BCDDF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A92D3B-3EDE-46BA-B165-80CF3BCC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Counterexample to Granger Causality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DEC6FC-F969-4B04-9A89-E62C12F91975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E71813-3C12-4EC3-9B07-EC7EDECA7BAE}"/>
              </a:ext>
            </a:extLst>
          </p:cNvPr>
          <p:cNvGrpSpPr/>
          <p:nvPr/>
        </p:nvGrpSpPr>
        <p:grpSpPr>
          <a:xfrm>
            <a:off x="5819775" y="2558569"/>
            <a:ext cx="4916846" cy="2507260"/>
            <a:chOff x="838200" y="2465891"/>
            <a:chExt cx="4916846" cy="25072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2879E6-1724-4880-891B-2437786DF32A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E874D2-64D0-4425-A7B0-4DC21F8B90D4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28BA78-BDB0-4327-8619-ABAE016BD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E499B7-63EC-4E85-9444-F04DEDBF4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C3CD8E-CCAB-44FF-B60E-098CAD74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D12E9E-9C8E-4D48-BBC4-05F4CCBD91FD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C07F7A-7580-4351-B4FC-DF64912665FE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191B78-9D7F-4048-8F40-36A1E6E32D9A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46072C-6B1E-4550-BA09-E1AEC1B3CEEC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9630BA-C7AA-4CF3-9CE3-38FFACC76D94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2C9A954-26D3-408F-9F7B-CE83F597895D}"/>
                </a:ext>
              </a:extLst>
            </p:cNvPr>
            <p:cNvCxnSpPr>
              <a:cxnSpLocks/>
              <a:stCxn id="11" idx="4"/>
              <a:endCxn id="10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2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3"/>
                  <a:stretch>
                    <a:fillRect l="-2532" t="-5333" r="-1392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4"/>
                  <a:stretch>
                    <a:fillRect l="-4918" r="-22951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5"/>
                  <a:stretch>
                    <a:fillRect l="-4615" r="-9231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6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9DE16-79CF-4937-9593-9406D10C86FE}"/>
              </a:ext>
            </a:extLst>
          </p:cNvPr>
          <p:cNvGrpSpPr/>
          <p:nvPr/>
        </p:nvGrpSpPr>
        <p:grpSpPr>
          <a:xfrm>
            <a:off x="690324" y="-570275"/>
            <a:ext cx="5129451" cy="8459857"/>
            <a:chOff x="3396674" y="-478961"/>
            <a:chExt cx="5129451" cy="84598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9E88A1-CA7E-4400-B6E5-0F83EAAA8AB0}"/>
                </a:ext>
              </a:extLst>
            </p:cNvPr>
            <p:cNvGrpSpPr/>
            <p:nvPr/>
          </p:nvGrpSpPr>
          <p:grpSpPr>
            <a:xfrm>
              <a:off x="3665868" y="-478961"/>
              <a:ext cx="4860257" cy="8459857"/>
              <a:chOff x="3298417" y="758713"/>
              <a:chExt cx="4860257" cy="845985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CF9048A-9FEB-4863-9468-12FDF6068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2884" y="4629001"/>
                <a:ext cx="645225" cy="645225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FC04ABB-F473-4667-8A41-53B36CE003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5502" y="4629001"/>
                <a:ext cx="645225" cy="645225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B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7AC79AAB-0820-4CA2-ADE2-24A3A19784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49570">
                <a:off x="3298417" y="4399093"/>
                <a:ext cx="4819477" cy="4819477"/>
              </a:xfrm>
              <a:prstGeom prst="arc">
                <a:avLst>
                  <a:gd name="adj1" fmla="val 17049599"/>
                  <a:gd name="adj2" fmla="val 20666572"/>
                </a:avLst>
              </a:prstGeom>
              <a:ln w="50800">
                <a:solidFill>
                  <a:schemeClr val="accent1">
                    <a:alpha val="66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B086CAEF-C78F-4CA4-8C2F-0035F12CB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49570">
                <a:off x="3339197" y="758713"/>
                <a:ext cx="4819477" cy="4819477"/>
              </a:xfrm>
              <a:prstGeom prst="arc">
                <a:avLst>
                  <a:gd name="adj1" fmla="val 17049379"/>
                  <a:gd name="adj2" fmla="val 20776217"/>
                </a:avLst>
              </a:prstGeom>
              <a:ln w="101600">
                <a:solidFill>
                  <a:schemeClr val="accent6">
                    <a:alpha val="7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34BD93-47E0-4AC5-87B1-C7CAA5482173}"/>
                  </a:ext>
                </a:extLst>
              </p:cNvPr>
              <p:cNvSpPr txBox="1"/>
              <p:nvPr/>
            </p:nvSpPr>
            <p:spPr>
              <a:xfrm>
                <a:off x="5106450" y="3865087"/>
                <a:ext cx="12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Message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5B746B-D53D-4494-AD77-E79F74B671B1}"/>
                  </a:ext>
                </a:extLst>
              </p:cNvPr>
              <p:cNvSpPr txBox="1"/>
              <p:nvPr/>
            </p:nvSpPr>
            <p:spPr>
              <a:xfrm>
                <a:off x="4851990" y="5648201"/>
                <a:ext cx="17938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Greater</a:t>
                </a:r>
                <a:br>
                  <a:rPr lang="en-US" sz="2400" dirty="0"/>
                </a:br>
                <a:r>
                  <a:rPr lang="en-US" sz="2400" dirty="0"/>
                  <a:t>GC-influence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D36F3D-852E-4865-B72F-C5E428C43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28377" y="3700149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6">
                  <a:extLst>
                    <a:ext uri="{FF2B5EF4-FFF2-40B4-BE49-F238E27FC236}">
                      <a16:creationId xmlns:a16="http://schemas.microsoft.com/office/drawing/2014/main" id="{D15720A7-5032-4586-9444-E7E5D623BE50}"/>
                    </a:ext>
                  </a:extLst>
                </p:cNvPr>
                <p:cNvSpPr txBox="1"/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Object 6">
                  <a:extLst>
                    <a:ext uri="{FF2B5EF4-FFF2-40B4-BE49-F238E27FC236}">
                      <a16:creationId xmlns:a16="http://schemas.microsoft.com/office/drawing/2014/main" id="{8B6B894C-9CCE-45D5-B24D-8F7B24E18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blipFill>
                  <a:blip r:embed="rId7"/>
                  <a:stretch>
                    <a:fillRect l="-3226" r="-2258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FC91D66-DED8-46C3-912E-60C36CFFEB26}"/>
              </a:ext>
            </a:extLst>
          </p:cNvPr>
          <p:cNvSpPr/>
          <p:nvPr/>
        </p:nvSpPr>
        <p:spPr>
          <a:xfrm>
            <a:off x="1022723" y="5742584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3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0018-B4CF-416E-9634-09D38855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3DB13D-97B4-4391-9FAF-132EF4E0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Why does Granger Causality fail?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A27F9-DF03-4EC4-A182-40C384D74CB6}"/>
              </a:ext>
            </a:extLst>
          </p:cNvPr>
          <p:cNvSpPr/>
          <p:nvPr/>
        </p:nvSpPr>
        <p:spPr>
          <a:xfrm>
            <a:off x="563230" y="1372490"/>
            <a:ext cx="11065540" cy="474416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Direction of greater GC-influence = Direction of info flow?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No!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Fundamental difficulty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GC influence is trying to be an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estimator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for information flow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But information flow is not formally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defined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Philosophy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Let’s </a:t>
            </a:r>
            <a:r>
              <a:rPr lang="en-US" sz="2800" i="1" dirty="0">
                <a:solidFill>
                  <a:srgbClr val="CC0000"/>
                </a:solidFill>
              </a:rPr>
              <a:t>define</a:t>
            </a:r>
            <a:r>
              <a:rPr lang="en-US" sz="2800" dirty="0">
                <a:solidFill>
                  <a:srgbClr val="CC0000"/>
                </a:solidFill>
              </a:rPr>
              <a:t> information flow first, then estimate it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Use counterexamples to arrive at a definition for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35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/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Ins="2286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“Message” = stimulus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Transmission on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blipFill>
                <a:blip r:embed="rId2"/>
                <a:stretch>
                  <a:fillRect b="-4848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</a:t>
                </a:r>
              </a:p>
              <a:p>
                <a:r>
                  <a:rPr lang="en-US" sz="2500" dirty="0"/>
                  <a:t>Discrete time; synchronous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3"/>
                <a:stretch>
                  <a:fillRect l="-1991" t="-187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1830A-D448-4D4E-A512-60C77579EC56}"/>
              </a:ext>
            </a:extLst>
          </p:cNvPr>
          <p:cNvGrpSpPr/>
          <p:nvPr/>
        </p:nvGrpSpPr>
        <p:grpSpPr>
          <a:xfrm>
            <a:off x="6884659" y="2177384"/>
            <a:ext cx="2999661" cy="2394774"/>
            <a:chOff x="1075689" y="1328726"/>
            <a:chExt cx="2999661" cy="239477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E8D6D21-20F2-496C-AC61-B1F2FEB15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176" b="4945"/>
            <a:stretch/>
          </p:blipFill>
          <p:spPr>
            <a:xfrm>
              <a:off x="1075689" y="1328726"/>
              <a:ext cx="2999661" cy="239477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8DCDF3-AE67-46AB-9355-A99FA4AED432}"/>
                </a:ext>
              </a:extLst>
            </p:cNvPr>
            <p:cNvSpPr/>
            <p:nvPr/>
          </p:nvSpPr>
          <p:spPr>
            <a:xfrm>
              <a:off x="3173585" y="1956199"/>
              <a:ext cx="528525" cy="57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538695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1BD6A1-1BDB-4307-A2E7-2C97B44E3706}"/>
              </a:ext>
            </a:extLst>
          </p:cNvPr>
          <p:cNvGrpSpPr/>
          <p:nvPr/>
        </p:nvGrpSpPr>
        <p:grpSpPr>
          <a:xfrm>
            <a:off x="5782352" y="1165649"/>
            <a:ext cx="1082284" cy="4130258"/>
            <a:chOff x="5782352" y="1165649"/>
            <a:chExt cx="108228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09147D5-9068-45B9-B123-CF70BA081229}"/>
                    </a:ext>
                  </a:extLst>
                </p:cNvPr>
                <p:cNvSpPr/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7A247E5-8ABD-47F2-8BF1-CE10978F7FC2}"/>
                    </a:ext>
                  </a:extLst>
                </p:cNvPr>
                <p:cNvSpPr/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973505D-97B9-4EAE-AD98-7788B74DE2C7}"/>
                    </a:ext>
                  </a:extLst>
                </p:cNvPr>
                <p:cNvSpPr/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6CB25E-8C6F-4D76-9443-C0FC92D3B212}"/>
                    </a:ext>
                  </a:extLst>
                </p:cNvPr>
                <p:cNvSpPr txBox="1"/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FBA862-9A60-4A30-8AE2-D4AB7B1759F0}"/>
              </a:ext>
            </a:extLst>
          </p:cNvPr>
          <p:cNvGrpSpPr/>
          <p:nvPr/>
        </p:nvGrpSpPr>
        <p:grpSpPr>
          <a:xfrm>
            <a:off x="6544550" y="1180695"/>
            <a:ext cx="2355158" cy="4115212"/>
            <a:chOff x="6544550" y="1180695"/>
            <a:chExt cx="2355158" cy="4115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D8F00C0-99E8-4219-9486-9B4B3F87B467}"/>
                    </a:ext>
                  </a:extLst>
                </p:cNvPr>
                <p:cNvSpPr/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234C5E6-B132-4D77-95E4-79F0989E9190}"/>
                    </a:ext>
                  </a:extLst>
                </p:cNvPr>
                <p:cNvSpPr/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CA0BF9-DF3B-47C2-8BA3-44580948DAE4}"/>
                </a:ext>
              </a:extLst>
            </p:cNvPr>
            <p:cNvCxnSpPr>
              <a:stCxn id="53" idx="6"/>
              <a:endCxn id="68" idx="2"/>
            </p:cNvCxnSpPr>
            <p:nvPr/>
          </p:nvCxnSpPr>
          <p:spPr>
            <a:xfrm>
              <a:off x="6643471" y="2063188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5FBCF38-382C-472E-849B-D4F2A8F9B93E}"/>
                </a:ext>
              </a:extLst>
            </p:cNvPr>
            <p:cNvCxnSpPr>
              <a:cxnSpLocks/>
              <a:stCxn id="55" idx="7"/>
              <a:endCxn id="68" idx="3"/>
            </p:cNvCxnSpPr>
            <p:nvPr/>
          </p:nvCxnSpPr>
          <p:spPr>
            <a:xfrm flipV="1"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C1972B-B799-487B-925B-9332003A0C8E}"/>
                    </a:ext>
                  </a:extLst>
                </p:cNvPr>
                <p:cNvSpPr/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6776031-9E13-4362-8F9D-9A8321F596C9}"/>
                </a:ext>
              </a:extLst>
            </p:cNvPr>
            <p:cNvCxnSpPr>
              <a:cxnSpLocks/>
              <a:stCxn id="55" idx="6"/>
              <a:endCxn id="72" idx="2"/>
            </p:cNvCxnSpPr>
            <p:nvPr/>
          </p:nvCxnSpPr>
          <p:spPr>
            <a:xfrm>
              <a:off x="6643471" y="494881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3AB7924-6CB7-49C1-8811-5A2DE9CB96D0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6643471" y="3751431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300CAC9-E9B0-4E49-AB72-4DAE17839DE6}"/>
                </a:ext>
              </a:extLst>
            </p:cNvPr>
            <p:cNvCxnSpPr>
              <a:cxnSpLocks/>
              <a:stCxn id="54" idx="6"/>
              <a:endCxn id="69" idx="2"/>
            </p:cNvCxnSpPr>
            <p:nvPr/>
          </p:nvCxnSpPr>
          <p:spPr>
            <a:xfrm>
              <a:off x="6643471" y="3506003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EF54A8-6B27-4E1B-A720-E2C27D270FC4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6544550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0AB06E1-B876-4D40-B0A5-DA524EB7B0C4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6544550" y="3751431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40A64E6-369B-4BED-B9A9-C839F5BDE2AE}"/>
                </a:ext>
              </a:extLst>
            </p:cNvPr>
            <p:cNvCxnSpPr>
              <a:cxnSpLocks/>
              <a:stCxn id="53" idx="5"/>
              <a:endCxn id="72" idx="1"/>
            </p:cNvCxnSpPr>
            <p:nvPr/>
          </p:nvCxnSpPr>
          <p:spPr>
            <a:xfrm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02A4C91-F2EA-4438-A1F8-031BDADFCE01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6643471" y="2210900"/>
              <a:ext cx="1476278" cy="10496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3B8B90-77F2-4996-B332-FF910CB9B4F3}"/>
                    </a:ext>
                  </a:extLst>
                </p:cNvPr>
                <p:cNvSpPr txBox="1"/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EAFB3E-73FE-4DAA-9C1D-1424C6925EF1}"/>
              </a:ext>
            </a:extLst>
          </p:cNvPr>
          <p:cNvGrpSpPr/>
          <p:nvPr/>
        </p:nvGrpSpPr>
        <p:grpSpPr>
          <a:xfrm>
            <a:off x="8597383" y="1200102"/>
            <a:ext cx="2355157" cy="4095805"/>
            <a:chOff x="8597383" y="1200102"/>
            <a:chExt cx="2355157" cy="4095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A2E550FE-4537-4722-A346-D5AC11840877}"/>
                    </a:ext>
                  </a:extLst>
                </p:cNvPr>
                <p:cNvSpPr/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CE16A52-47A7-4FE1-850D-F74BC621119E}"/>
                    </a:ext>
                  </a:extLst>
                </p:cNvPr>
                <p:cNvSpPr/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7FFE0BD-4B21-4306-926A-359C123C747D}"/>
                    </a:ext>
                  </a:extLst>
                </p:cNvPr>
                <p:cNvSpPr/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64F21B1-4EDA-45BC-8EAD-3CD0D1F469CF}"/>
                </a:ext>
              </a:extLst>
            </p:cNvPr>
            <p:cNvCxnSpPr>
              <a:cxnSpLocks/>
              <a:stCxn id="68" idx="6"/>
              <a:endCxn id="82" idx="2"/>
            </p:cNvCxnSpPr>
            <p:nvPr/>
          </p:nvCxnSpPr>
          <p:spPr>
            <a:xfrm>
              <a:off x="8696304" y="2063188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6701DF8-84BB-46F3-9936-E2F3B9C1DB76}"/>
                </a:ext>
              </a:extLst>
            </p:cNvPr>
            <p:cNvCxnSpPr>
              <a:cxnSpLocks/>
              <a:stCxn id="69" idx="6"/>
              <a:endCxn id="83" idx="2"/>
            </p:cNvCxnSpPr>
            <p:nvPr/>
          </p:nvCxnSpPr>
          <p:spPr>
            <a:xfrm>
              <a:off x="8696304" y="3506003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A921AE-8A60-47A1-911E-C35710E8E2DB}"/>
                </a:ext>
              </a:extLst>
            </p:cNvPr>
            <p:cNvCxnSpPr>
              <a:cxnSpLocks/>
              <a:stCxn id="72" idx="6"/>
              <a:endCxn id="84" idx="2"/>
            </p:cNvCxnSpPr>
            <p:nvPr/>
          </p:nvCxnSpPr>
          <p:spPr>
            <a:xfrm>
              <a:off x="8696304" y="494881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9DDA458-2677-4356-A56D-C932692849B7}"/>
                </a:ext>
              </a:extLst>
            </p:cNvPr>
            <p:cNvCxnSpPr>
              <a:cxnSpLocks/>
              <a:stCxn id="68" idx="5"/>
              <a:endCxn id="84" idx="1"/>
            </p:cNvCxnSpPr>
            <p:nvPr/>
          </p:nvCxnSpPr>
          <p:spPr>
            <a:xfrm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E8ADE13-243E-47CA-9118-A58406AA677D}"/>
                </a:ext>
              </a:extLst>
            </p:cNvPr>
            <p:cNvCxnSpPr>
              <a:cxnSpLocks/>
              <a:stCxn id="72" idx="7"/>
              <a:endCxn id="82" idx="3"/>
            </p:cNvCxnSpPr>
            <p:nvPr/>
          </p:nvCxnSpPr>
          <p:spPr>
            <a:xfrm flipV="1"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882AA2-65A1-4649-B648-29F81584A381}"/>
                </a:ext>
              </a:extLst>
            </p:cNvPr>
            <p:cNvCxnSpPr>
              <a:cxnSpLocks/>
              <a:stCxn id="69" idx="5"/>
            </p:cNvCxnSpPr>
            <p:nvPr/>
          </p:nvCxnSpPr>
          <p:spPr>
            <a:xfrm>
              <a:off x="8597383" y="3751431"/>
              <a:ext cx="1476277" cy="10281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FA9466A-010C-46DC-B46A-9A352839310F}"/>
                </a:ext>
              </a:extLst>
            </p:cNvPr>
            <p:cNvCxnSpPr>
              <a:cxnSpLocks/>
              <a:stCxn id="69" idx="7"/>
            </p:cNvCxnSpPr>
            <p:nvPr/>
          </p:nvCxnSpPr>
          <p:spPr>
            <a:xfrm flipV="1">
              <a:off x="8597383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47A74A5-A131-46C9-8319-ED5F8D65C265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flipV="1">
              <a:off x="8696304" y="3751431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128C74C-9277-4CC7-943F-FA296D52F339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696304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8B5B7AC-DEDE-47CF-8689-9DD215BDB5EE}"/>
                    </a:ext>
                  </a:extLst>
                </p:cNvPr>
                <p:cNvSpPr txBox="1"/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7893EC9-0B93-4EEF-B1BD-A042BFB0DF97}"/>
              </a:ext>
            </a:extLst>
          </p:cNvPr>
          <p:cNvGrpSpPr/>
          <p:nvPr/>
        </p:nvGrpSpPr>
        <p:grpSpPr>
          <a:xfrm>
            <a:off x="4984750" y="1801577"/>
            <a:ext cx="7236394" cy="3408851"/>
            <a:chOff x="4984750" y="1801577"/>
            <a:chExt cx="7236394" cy="3408851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EF296F4-4D69-4579-9A96-FA5A2C541694}"/>
                </a:ext>
              </a:extLst>
            </p:cNvPr>
            <p:cNvCxnSpPr>
              <a:endCxn id="53" idx="2"/>
            </p:cNvCxnSpPr>
            <p:nvPr/>
          </p:nvCxnSpPr>
          <p:spPr>
            <a:xfrm>
              <a:off x="5554129" y="2063188"/>
              <a:ext cx="4138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7A00873-BCB1-4D0B-8727-B02AFD0F9FD9}"/>
                </a:ext>
              </a:extLst>
            </p:cNvPr>
            <p:cNvCxnSpPr/>
            <p:nvPr/>
          </p:nvCxnSpPr>
          <p:spPr>
            <a:xfrm>
              <a:off x="10749136" y="4951628"/>
              <a:ext cx="4202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48E55F6-197E-47DD-B42D-D0A7615B52D8}"/>
                    </a:ext>
                  </a:extLst>
                </p:cNvPr>
                <p:cNvSpPr txBox="1"/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/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672F6A-3BCE-4797-8C3C-88D695798D4A}"/>
              </a:ext>
            </a:extLst>
          </p:cNvPr>
          <p:cNvGrpSpPr/>
          <p:nvPr/>
        </p:nvGrpSpPr>
        <p:grpSpPr>
          <a:xfrm>
            <a:off x="6766405" y="1782915"/>
            <a:ext cx="3042514" cy="523220"/>
            <a:chOff x="6766405" y="1782915"/>
            <a:chExt cx="304251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A656C175-A709-4BCD-9FFA-940536642F66}"/>
                    </a:ext>
                  </a:extLst>
                </p:cNvPr>
                <p:cNvSpPr txBox="1"/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1F70FB6-7DE4-4AB7-9957-3016D965239A}"/>
                    </a:ext>
                  </a:extLst>
                </p:cNvPr>
                <p:cNvSpPr txBox="1"/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48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 </a:t>
                </a:r>
              </a:p>
              <a:p>
                <a:r>
                  <a:rPr lang="en-US" sz="2500" dirty="0"/>
                  <a:t>Discrete time; synchronous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2"/>
                <a:stretch>
                  <a:fillRect l="-1991" t="-187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538695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7C290B-7EF7-4EC3-93C6-3057419AAD38}"/>
              </a:ext>
            </a:extLst>
          </p:cNvPr>
          <p:cNvGrpSpPr/>
          <p:nvPr/>
        </p:nvGrpSpPr>
        <p:grpSpPr>
          <a:xfrm>
            <a:off x="4984750" y="1165649"/>
            <a:ext cx="7236394" cy="4130258"/>
            <a:chOff x="4984750" y="1242650"/>
            <a:chExt cx="723639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4E8A14E-27F8-4F72-A7C8-E4E723FECA38}"/>
                    </a:ext>
                  </a:extLst>
                </p:cNvPr>
                <p:cNvSpPr/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1FEF6E6-B7E3-48A0-8846-440FEEE13B81}"/>
                    </a:ext>
                  </a:extLst>
                </p:cNvPr>
                <p:cNvSpPr/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7DDACED-181E-435E-978D-4E35925709D9}"/>
                    </a:ext>
                  </a:extLst>
                </p:cNvPr>
                <p:cNvSpPr/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2536C53-4B1B-4D35-AF0C-BA109D5C8501}"/>
                    </a:ext>
                  </a:extLst>
                </p:cNvPr>
                <p:cNvSpPr/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5FBE7E9-7BAA-4F9E-8E04-12542CCF6993}"/>
                    </a:ext>
                  </a:extLst>
                </p:cNvPr>
                <p:cNvSpPr/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2E32A67-1A78-4DA2-A098-C83A4DDAD023}"/>
                    </a:ext>
                  </a:extLst>
                </p:cNvPr>
                <p:cNvSpPr/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5B3E7F5-F840-4453-A8E4-23C820E3ACB2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>
              <a:off x="6643471" y="214018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C86F59C-A86D-40DC-BA52-5869634D51D4}"/>
                </a:ext>
              </a:extLst>
            </p:cNvPr>
            <p:cNvCxnSpPr>
              <a:cxnSpLocks/>
              <a:stCxn id="110" idx="7"/>
              <a:endCxn id="64" idx="3"/>
            </p:cNvCxnSpPr>
            <p:nvPr/>
          </p:nvCxnSpPr>
          <p:spPr>
            <a:xfrm flipV="1"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D97B3B2-CC9E-422C-8638-398E97B14454}"/>
                </a:ext>
              </a:extLst>
            </p:cNvPr>
            <p:cNvCxnSpPr>
              <a:endCxn id="62" idx="2"/>
            </p:cNvCxnSpPr>
            <p:nvPr/>
          </p:nvCxnSpPr>
          <p:spPr>
            <a:xfrm>
              <a:off x="5554129" y="2140189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1CFA1F9-8901-48D0-B4CE-7CFBA65248D8}"/>
                </a:ext>
              </a:extLst>
            </p:cNvPr>
            <p:cNvCxnSpPr/>
            <p:nvPr/>
          </p:nvCxnSpPr>
          <p:spPr>
            <a:xfrm>
              <a:off x="10749136" y="5028629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B16DD60-CCDE-43C4-BCDF-642266DD5CE4}"/>
                    </a:ext>
                  </a:extLst>
                </p:cNvPr>
                <p:cNvSpPr txBox="1"/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9A983EF-55BE-4C43-A532-0BF5CF9E6446}"/>
                    </a:ext>
                  </a:extLst>
                </p:cNvPr>
                <p:cNvSpPr txBox="1"/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83C2DFF-7DAC-4C8B-90BF-485E16467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50E9839-D401-4811-852C-9C71CFAB9639}"/>
                    </a:ext>
                  </a:extLst>
                </p:cNvPr>
                <p:cNvSpPr/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C9DAD07-1EF9-4B7F-A0FF-7A8D2D62E1BE}"/>
                    </a:ext>
                  </a:extLst>
                </p:cNvPr>
                <p:cNvSpPr/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69E2A6E-D9E8-4B06-B4DB-421486289201}"/>
                    </a:ext>
                  </a:extLst>
                </p:cNvPr>
                <p:cNvSpPr/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B5E23BC-818C-4F58-BA15-1A6BA885C6B8}"/>
                </a:ext>
              </a:extLst>
            </p:cNvPr>
            <p:cNvCxnSpPr>
              <a:cxnSpLocks/>
              <a:stCxn id="110" idx="6"/>
              <a:endCxn id="111" idx="2"/>
            </p:cNvCxnSpPr>
            <p:nvPr/>
          </p:nvCxnSpPr>
          <p:spPr>
            <a:xfrm>
              <a:off x="6643471" y="5025820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DEF083E-31E8-45A3-A723-A63268DF5AE1}"/>
                    </a:ext>
                  </a:extLst>
                </p:cNvPr>
                <p:cNvSpPr txBox="1"/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5BCF7D0-5C01-4DE0-ABA3-EE281ABF5CD2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6643471" y="3828432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F195EA5-D2FA-4DA8-81EE-61C708A2E833}"/>
                </a:ext>
              </a:extLst>
            </p:cNvPr>
            <p:cNvCxnSpPr>
              <a:cxnSpLocks/>
              <a:stCxn id="66" idx="6"/>
              <a:endCxn id="67" idx="2"/>
            </p:cNvCxnSpPr>
            <p:nvPr/>
          </p:nvCxnSpPr>
          <p:spPr>
            <a:xfrm>
              <a:off x="6643471" y="3583004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5009AA7-E951-456E-811E-53D7F53CB5B4}"/>
                </a:ext>
              </a:extLst>
            </p:cNvPr>
            <p:cNvCxnSpPr>
              <a:cxnSpLocks/>
              <a:stCxn id="66" idx="7"/>
            </p:cNvCxnSpPr>
            <p:nvPr/>
          </p:nvCxnSpPr>
          <p:spPr>
            <a:xfrm flipV="1">
              <a:off x="6544550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391C0BD-3C55-4B1A-B3FA-DE109D367E4C}"/>
                </a:ext>
              </a:extLst>
            </p:cNvPr>
            <p:cNvCxnSpPr>
              <a:cxnSpLocks/>
              <a:stCxn id="66" idx="5"/>
            </p:cNvCxnSpPr>
            <p:nvPr/>
          </p:nvCxnSpPr>
          <p:spPr>
            <a:xfrm>
              <a:off x="6544550" y="3828432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0254250-93EE-49B2-A57A-4AD97646DCC1}"/>
                </a:ext>
              </a:extLst>
            </p:cNvPr>
            <p:cNvCxnSpPr>
              <a:cxnSpLocks/>
              <a:stCxn id="62" idx="5"/>
              <a:endCxn id="111" idx="1"/>
            </p:cNvCxnSpPr>
            <p:nvPr/>
          </p:nvCxnSpPr>
          <p:spPr>
            <a:xfrm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9863DD9-C591-4948-8521-EB17FD8EA528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>
              <a:off x="8696304" y="214018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7C1F8D4-96FA-4656-977D-3242519E885A}"/>
                </a:ext>
              </a:extLst>
            </p:cNvPr>
            <p:cNvCxnSpPr>
              <a:cxnSpLocks/>
              <a:stCxn id="67" idx="6"/>
              <a:endCxn id="103" idx="2"/>
            </p:cNvCxnSpPr>
            <p:nvPr/>
          </p:nvCxnSpPr>
          <p:spPr>
            <a:xfrm>
              <a:off x="8696304" y="3583004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23B8DFF-8C80-4242-A347-6759F6BF6EB0}"/>
                </a:ext>
              </a:extLst>
            </p:cNvPr>
            <p:cNvCxnSpPr>
              <a:cxnSpLocks/>
              <a:stCxn id="111" idx="6"/>
              <a:endCxn id="112" idx="2"/>
            </p:cNvCxnSpPr>
            <p:nvPr/>
          </p:nvCxnSpPr>
          <p:spPr>
            <a:xfrm>
              <a:off x="8696304" y="5025820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F4C913C-E870-455E-B4EB-4446F6CFC8A2}"/>
                </a:ext>
              </a:extLst>
            </p:cNvPr>
            <p:cNvCxnSpPr>
              <a:cxnSpLocks/>
              <a:stCxn id="64" idx="5"/>
              <a:endCxn id="112" idx="1"/>
            </p:cNvCxnSpPr>
            <p:nvPr/>
          </p:nvCxnSpPr>
          <p:spPr>
            <a:xfrm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1C3E39E-DD64-4866-A438-16B002DD75CE}"/>
                </a:ext>
              </a:extLst>
            </p:cNvPr>
            <p:cNvCxnSpPr>
              <a:cxnSpLocks/>
              <a:stCxn id="111" idx="7"/>
              <a:endCxn id="65" idx="3"/>
            </p:cNvCxnSpPr>
            <p:nvPr/>
          </p:nvCxnSpPr>
          <p:spPr>
            <a:xfrm flipV="1"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C4DBF2A-C6C5-429F-9E44-422521EFB753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8597383" y="3828432"/>
              <a:ext cx="1476277" cy="10281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7E9D8B9-F2A7-43A4-9CA2-499D0F2F64AD}"/>
                </a:ext>
              </a:extLst>
            </p:cNvPr>
            <p:cNvCxnSpPr>
              <a:cxnSpLocks/>
              <a:stCxn id="67" idx="7"/>
            </p:cNvCxnSpPr>
            <p:nvPr/>
          </p:nvCxnSpPr>
          <p:spPr>
            <a:xfrm flipV="1">
              <a:off x="8597383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8C95C4C-7492-4143-82B4-7EE42A8D4135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 flipV="1">
              <a:off x="8696304" y="3828432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C67811F-FE43-497A-A40E-F802FC163247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8696304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B70779D-0E98-4AB9-8580-AF135EA89192}"/>
                    </a:ext>
                  </a:extLst>
                </p:cNvPr>
                <p:cNvSpPr txBox="1"/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4242024-DB02-40FB-9E73-7FF4B8CB2E59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643471" y="2287901"/>
              <a:ext cx="1476278" cy="10496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FA3D53-D349-4577-8F4D-21E6A374AE5C}"/>
                    </a:ext>
                  </a:extLst>
                </p:cNvPr>
                <p:cNvSpPr txBox="1"/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1313B47-C5E8-4C3E-A9DD-ED9846091BF6}"/>
                    </a:ext>
                  </a:extLst>
                </p:cNvPr>
                <p:cNvSpPr txBox="1"/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CC08CD2-DAE9-4ECF-94FD-5EC1E22540D2}"/>
                    </a:ext>
                  </a:extLst>
                </p:cNvPr>
                <p:cNvSpPr txBox="1"/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6510803-067E-48ED-A24E-0666F4524999}"/>
              </a:ext>
            </a:extLst>
          </p:cNvPr>
          <p:cNvSpPr/>
          <p:nvPr/>
        </p:nvSpPr>
        <p:spPr>
          <a:xfrm>
            <a:off x="5507713" y="5546007"/>
            <a:ext cx="6089026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Define info flow + track info path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DD098-395E-445D-8FC1-184FA04A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D20BF-B45F-4DEF-850C-8E2D48A7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Candidate definition 1</a:t>
                </a:r>
                <a:r>
                  <a:rPr lang="en-US" dirty="0"/>
                  <a:t>: Dependence</a:t>
                </a:r>
              </a:p>
              <a:p>
                <a:pPr marL="0" indent="0">
                  <a:buNone/>
                </a:pPr>
                <a:r>
                  <a:rPr lang="en-US" dirty="0"/>
                  <a:t>	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  <a:blipFill>
                <a:blip r:embed="rId4"/>
                <a:stretch>
                  <a:fillRect l="-1217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Ber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(1/2)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  <a:blipFill>
                <a:blip r:embed="rId5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xor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le 1">
            <a:extLst>
              <a:ext uri="{FF2B5EF4-FFF2-40B4-BE49-F238E27FC236}">
                <a16:creationId xmlns:a16="http://schemas.microsoft.com/office/drawing/2014/main" id="{486944AB-FB5E-4D38-9516-5757CF84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/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5CECCA-A5E5-4D07-86C5-25E5912E8120}"/>
              </a:ext>
            </a:extLst>
          </p:cNvPr>
          <p:cNvGrpSpPr/>
          <p:nvPr/>
        </p:nvGrpSpPr>
        <p:grpSpPr>
          <a:xfrm>
            <a:off x="255197" y="448751"/>
            <a:ext cx="403278" cy="1763801"/>
            <a:chOff x="255197" y="448751"/>
            <a:chExt cx="403278" cy="17638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71FE612-D0F2-439C-9D3E-A0D676884343}"/>
                </a:ext>
              </a:extLst>
            </p:cNvPr>
            <p:cNvGrpSpPr/>
            <p:nvPr/>
          </p:nvGrpSpPr>
          <p:grpSpPr>
            <a:xfrm>
              <a:off x="303596" y="500514"/>
              <a:ext cx="307400" cy="1712038"/>
              <a:chOff x="303596" y="500514"/>
              <a:chExt cx="307400" cy="171203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6FC96A4-D046-4791-BA81-030DF04CD402}"/>
                  </a:ext>
                </a:extLst>
              </p:cNvPr>
              <p:cNvSpPr/>
              <p:nvPr/>
            </p:nvSpPr>
            <p:spPr>
              <a:xfrm>
                <a:off x="308008" y="50051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AC4EF58-3E96-4EB3-9DA9-3839C72DA7A8}"/>
                  </a:ext>
                </a:extLst>
              </p:cNvPr>
              <p:cNvSpPr/>
              <p:nvPr/>
            </p:nvSpPr>
            <p:spPr>
              <a:xfrm>
                <a:off x="308008" y="97443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8ED8841-A9DE-4A4F-A7E3-3639E39FE81F}"/>
                  </a:ext>
                </a:extLst>
              </p:cNvPr>
              <p:cNvSpPr/>
              <p:nvPr/>
            </p:nvSpPr>
            <p:spPr>
              <a:xfrm>
                <a:off x="303596" y="144430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9E47BED-5453-4511-A0B2-04185E570EC1}"/>
                  </a:ext>
                </a:extLst>
              </p:cNvPr>
              <p:cNvSpPr/>
              <p:nvPr/>
            </p:nvSpPr>
            <p:spPr>
              <a:xfrm>
                <a:off x="303596" y="191416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✓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2CBE1F-66DD-47BE-80CF-1A268F294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97" y="448751"/>
              <a:ext cx="403278" cy="397147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4B15F2A-214A-42C7-BBAD-F86BC9D5EF0B}"/>
              </a:ext>
            </a:extLst>
          </p:cNvPr>
          <p:cNvSpPr/>
          <p:nvPr/>
        </p:nvSpPr>
        <p:spPr>
          <a:xfrm>
            <a:off x="4326804" y="3668994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A7DEB267-3045-42E7-A749-17BA830B580A}"/>
              </a:ext>
            </a:extLst>
          </p:cNvPr>
          <p:cNvSpPr/>
          <p:nvPr/>
        </p:nvSpPr>
        <p:spPr>
          <a:xfrm>
            <a:off x="864403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27E30584-9779-4BDF-9471-0FE05C882332}"/>
              </a:ext>
            </a:extLst>
          </p:cNvPr>
          <p:cNvSpPr/>
          <p:nvPr/>
        </p:nvSpPr>
        <p:spPr>
          <a:xfrm>
            <a:off x="6427844" y="4356334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ABA30AF-9B91-4A00-93EF-55AD2251E3DC}"/>
              </a:ext>
            </a:extLst>
          </p:cNvPr>
          <p:cNvSpPr/>
          <p:nvPr/>
        </p:nvSpPr>
        <p:spPr>
          <a:xfrm>
            <a:off x="2732144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119F99F-4F43-4480-A465-FA31E5FC0E09}"/>
              </a:ext>
            </a:extLst>
          </p:cNvPr>
          <p:cNvSpPr/>
          <p:nvPr/>
        </p:nvSpPr>
        <p:spPr>
          <a:xfrm>
            <a:off x="2732143" y="435633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42C32FC-AE71-4C51-AE5A-8076034F713C}"/>
              </a:ext>
            </a:extLst>
          </p:cNvPr>
          <p:cNvSpPr/>
          <p:nvPr/>
        </p:nvSpPr>
        <p:spPr>
          <a:xfrm>
            <a:off x="4566723" y="505178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289D088D-EDB5-49D8-BC1E-D04B27DBFCF5}"/>
              </a:ext>
            </a:extLst>
          </p:cNvPr>
          <p:cNvSpPr/>
          <p:nvPr/>
        </p:nvSpPr>
        <p:spPr>
          <a:xfrm>
            <a:off x="8742715" y="4384810"/>
            <a:ext cx="1144235" cy="39937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5B1D03BE-7B4A-4E33-AFF0-EACCD8B23067}"/>
              </a:ext>
            </a:extLst>
          </p:cNvPr>
          <p:cNvSpPr/>
          <p:nvPr/>
        </p:nvSpPr>
        <p:spPr>
          <a:xfrm>
            <a:off x="2732143" y="573261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3D9832-2BB9-4BC0-AB88-1D5072ED0116}"/>
              </a:ext>
            </a:extLst>
          </p:cNvPr>
          <p:cNvSpPr txBox="1">
            <a:spLocks/>
          </p:cNvSpPr>
          <p:nvPr/>
        </p:nvSpPr>
        <p:spPr>
          <a:xfrm>
            <a:off x="8475074" y="5484119"/>
            <a:ext cx="1679515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Synergy!</a:t>
            </a:r>
          </a:p>
        </p:txBody>
      </p:sp>
    </p:spTree>
    <p:extLst>
      <p:ext uri="{BB962C8B-B14F-4D97-AF65-F5344CB8AC3E}">
        <p14:creationId xmlns:p14="http://schemas.microsoft.com/office/powerpoint/2010/main" val="26494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7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8312</TotalTime>
  <Words>1949</Words>
  <Application>Microsoft Office PowerPoint</Application>
  <PresentationFormat>Widescreen</PresentationFormat>
  <Paragraphs>442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NimbusRomNo9L</vt:lpstr>
      <vt:lpstr>Symbol</vt:lpstr>
      <vt:lpstr>Office Theme</vt:lpstr>
      <vt:lpstr>Revealing Information Paths using Synergistic Information</vt:lpstr>
      <vt:lpstr>High-density EEG</vt:lpstr>
      <vt:lpstr>PowerPoint Presentation</vt:lpstr>
      <vt:lpstr>Prior Approaches to Information Flow</vt:lpstr>
      <vt:lpstr>A Counterexample to Granger Causality</vt:lpstr>
      <vt:lpstr>Why does Granger Causality fail?</vt:lpstr>
      <vt:lpstr>A Computational Model of the Brain</vt:lpstr>
      <vt:lpstr>A Computational Model of the Brain</vt:lpstr>
      <vt:lpstr>How do we define Information Flow?</vt:lpstr>
      <vt:lpstr>Aside: Partial Information Decomposition</vt:lpstr>
      <vt:lpstr>How do we define Information Flow?</vt:lpstr>
      <vt:lpstr>How do we define information flow?</vt:lpstr>
      <vt:lpstr>How do we define information flow?</vt:lpstr>
      <vt:lpstr>How do we define information flow?</vt:lpstr>
      <vt:lpstr>How do we define information flow?</vt:lpstr>
      <vt:lpstr>The Existence of Information Paths</vt:lpstr>
      <vt:lpstr>In terms of Synergistic Information</vt:lpstr>
      <vt:lpstr>Granger Causality and Information Flow</vt:lpstr>
      <vt:lpstr>Granger Causality and Information Flow</vt:lpstr>
      <vt:lpstr>Resolving the Granger causality counterexample</vt:lpstr>
      <vt:lpstr>Resolving the Granger causality counterexample</vt:lpstr>
      <vt:lpstr>Summary</vt:lpstr>
      <vt:lpstr>Remarks on the Info Flow Definition</vt:lpstr>
      <vt:lpstr>Remarks on the Info Flow Definition</vt:lpstr>
      <vt:lpstr>The Existence of Information Paths</vt:lpstr>
      <vt:lpstr>Proving the Info Path theorem</vt:lpstr>
      <vt:lpstr>A Proof Sketch through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Flow</dc:title>
  <dc:creator>Praveen</dc:creator>
  <cp:lastModifiedBy>Praveen</cp:lastModifiedBy>
  <cp:revision>584</cp:revision>
  <cp:lastPrinted>2019-02-11T22:56:18Z</cp:lastPrinted>
  <dcterms:created xsi:type="dcterms:W3CDTF">2019-01-28T16:07:56Z</dcterms:created>
  <dcterms:modified xsi:type="dcterms:W3CDTF">2019-07-17T12:01:04Z</dcterms:modified>
</cp:coreProperties>
</file>